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54"/>
  </p:notesMasterIdLst>
  <p:sldIdLst>
    <p:sldId id="256" r:id="rId2"/>
    <p:sldId id="273" r:id="rId3"/>
    <p:sldId id="275" r:id="rId4"/>
    <p:sldId id="276" r:id="rId5"/>
    <p:sldId id="301" r:id="rId6"/>
    <p:sldId id="279" r:id="rId7"/>
    <p:sldId id="302" r:id="rId8"/>
    <p:sldId id="280" r:id="rId9"/>
    <p:sldId id="281" r:id="rId10"/>
    <p:sldId id="282" r:id="rId11"/>
    <p:sldId id="283" r:id="rId12"/>
    <p:sldId id="284" r:id="rId13"/>
    <p:sldId id="285" r:id="rId14"/>
    <p:sldId id="286" r:id="rId15"/>
    <p:sldId id="288" r:id="rId16"/>
    <p:sldId id="289" r:id="rId17"/>
    <p:sldId id="290" r:id="rId18"/>
    <p:sldId id="291" r:id="rId19"/>
    <p:sldId id="292" r:id="rId20"/>
    <p:sldId id="293" r:id="rId21"/>
    <p:sldId id="294" r:id="rId22"/>
    <p:sldId id="295" r:id="rId23"/>
    <p:sldId id="296" r:id="rId24"/>
    <p:sldId id="274" r:id="rId25"/>
    <p:sldId id="257" r:id="rId26"/>
    <p:sldId id="258" r:id="rId27"/>
    <p:sldId id="268" r:id="rId28"/>
    <p:sldId id="259" r:id="rId29"/>
    <p:sldId id="269" r:id="rId30"/>
    <p:sldId id="261" r:id="rId31"/>
    <p:sldId id="265" r:id="rId32"/>
    <p:sldId id="270" r:id="rId33"/>
    <p:sldId id="271" r:id="rId34"/>
    <p:sldId id="264" r:id="rId35"/>
    <p:sldId id="262" r:id="rId36"/>
    <p:sldId id="267" r:id="rId37"/>
    <p:sldId id="272" r:id="rId38"/>
    <p:sldId id="263" r:id="rId39"/>
    <p:sldId id="300" r:id="rId40"/>
    <p:sldId id="298" r:id="rId41"/>
    <p:sldId id="299" r:id="rId42"/>
    <p:sldId id="315" r:id="rId43"/>
    <p:sldId id="305" r:id="rId44"/>
    <p:sldId id="306" r:id="rId45"/>
    <p:sldId id="307" r:id="rId46"/>
    <p:sldId id="308" r:id="rId47"/>
    <p:sldId id="309" r:id="rId48"/>
    <p:sldId id="310" r:id="rId49"/>
    <p:sldId id="311" r:id="rId50"/>
    <p:sldId id="312" r:id="rId51"/>
    <p:sldId id="313" r:id="rId52"/>
    <p:sldId id="31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pozzi1"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883" autoAdjust="0"/>
  </p:normalViewPr>
  <p:slideViewPr>
    <p:cSldViewPr snapToGrid="0">
      <p:cViewPr varScale="1">
        <p:scale>
          <a:sx n="60" d="100"/>
          <a:sy n="60" d="100"/>
        </p:scale>
        <p:origin x="-110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28BDF-F104-48E9-94F5-C02F30B29ABB}" type="datetimeFigureOut">
              <a:rPr lang="it-IT" smtClean="0"/>
              <a:t>22/05/2016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B68F8-DE81-4DBF-8C36-FC88D054EDE2}" type="slidenum">
              <a:rPr lang="it-IT" smtClean="0"/>
              <a:t>‹#›</a:t>
            </a:fld>
            <a:endParaRPr lang="it-IT"/>
          </a:p>
        </p:txBody>
      </p:sp>
    </p:spTree>
    <p:extLst>
      <p:ext uri="{BB962C8B-B14F-4D97-AF65-F5344CB8AC3E}">
        <p14:creationId xmlns:p14="http://schemas.microsoft.com/office/powerpoint/2010/main" val="86947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G. afferma che affinché un territorio possa essere considerato uno Stato deve avere le seguenti caratteristiche di cui le prime 4 geografiche e le ultime due giuridiche:</a:t>
            </a:r>
          </a:p>
          <a:p>
            <a:pPr marL="294105" lvl="0" indent="-294105">
              <a:buSzPct val="100000"/>
              <a:buAutoNum type="arabicPeriod"/>
              <a:defRPr sz="1800"/>
            </a:pPr>
            <a:r>
              <a:rPr lang="it-IT" sz="1200" dirty="0" smtClean="0"/>
              <a:t>territorio ovvero occupare una porzione di spazio ben definito con confini riconosciuti e definiti (confini controversi es: Kashmir)</a:t>
            </a:r>
          </a:p>
          <a:p>
            <a:pPr marL="294105" lvl="0" indent="-294105">
              <a:buSzPct val="100000"/>
              <a:buAutoNum type="arabicPeriod"/>
              <a:defRPr sz="1800"/>
            </a:pPr>
            <a:r>
              <a:rPr lang="it-IT" sz="1200" dirty="0" smtClean="0"/>
              <a:t>Popolazione </a:t>
            </a:r>
            <a:r>
              <a:rPr lang="it-IT" sz="1200" u="sng" dirty="0" smtClean="0"/>
              <a:t>residente permanente,</a:t>
            </a:r>
            <a:r>
              <a:rPr lang="it-IT" sz="1200" dirty="0" smtClean="0"/>
              <a:t> lo Stato è un’istituzione creata da una popolazione che senso avrebbe uno stato spopolato? (es: ANTARTIDE)</a:t>
            </a:r>
          </a:p>
          <a:p>
            <a:pPr marL="294105" lvl="0" indent="-294105">
              <a:buSzPct val="100000"/>
              <a:buAutoNum type="arabicPeriod"/>
              <a:defRPr sz="1800"/>
            </a:pPr>
            <a:r>
              <a:rPr lang="it-IT" sz="1200" dirty="0" smtClean="0"/>
              <a:t>Governo, organizzazione politico amministrativa per l gestione della res pubblica</a:t>
            </a:r>
          </a:p>
          <a:p>
            <a:pPr marL="294105" lvl="0" indent="-294105">
              <a:buSzPct val="100000"/>
              <a:buAutoNum type="arabicPeriod"/>
              <a:defRPr sz="1800"/>
            </a:pPr>
            <a:r>
              <a:rPr lang="it-IT" sz="1200" dirty="0" smtClean="0"/>
              <a:t>Stato ha responsabilità nel sistema economico SEMPRE! Ex: emettere moneta, regolamenta commercio estero </a:t>
            </a:r>
            <a:r>
              <a:rPr lang="it-IT" sz="1200" dirty="0" err="1" smtClean="0"/>
              <a:t>etc</a:t>
            </a:r>
            <a:endParaRPr lang="it-IT" sz="1200" dirty="0" smtClean="0"/>
          </a:p>
          <a:p>
            <a:pPr marL="294105" lvl="0" indent="-294105">
              <a:buSzPct val="100000"/>
              <a:buAutoNum type="arabicPeriod"/>
              <a:defRPr sz="1800"/>
            </a:pPr>
            <a:r>
              <a:rPr lang="it-IT" sz="1200" dirty="0" smtClean="0"/>
              <a:t>Uno stato funziona se ha  reti di comunicazioni e di trasporto e di informazioni</a:t>
            </a:r>
          </a:p>
          <a:p>
            <a:pPr lvl="0">
              <a:defRPr sz="1800"/>
            </a:pPr>
            <a:r>
              <a:rPr lang="it-IT" sz="1200" dirty="0" smtClean="0"/>
              <a:t>Infine, 2 REQUISITI giuridico-politico:</a:t>
            </a:r>
          </a:p>
          <a:p>
            <a:pPr marL="367631" lvl="0" indent="-367631">
              <a:buSzPct val="100000"/>
              <a:buAutoNum type="alphaLcPeriod"/>
              <a:defRPr sz="1800"/>
            </a:pPr>
            <a:r>
              <a:rPr lang="it-IT" sz="1200" dirty="0" smtClean="0"/>
              <a:t>SOVRANITA’: concetto complesso ma in generale G. afferma che indica che la popolazione occupante un territorio non è controllata da leggi o for estreme, uno stato che esercita sovranità è uno stato che esercita indipendenza.</a:t>
            </a:r>
          </a:p>
          <a:p>
            <a:pPr marL="367631" lvl="0" indent="-367631">
              <a:buSzPct val="100000"/>
              <a:buAutoNum type="alphaLcPeriod"/>
              <a:defRPr sz="1800"/>
            </a:pPr>
            <a:r>
              <a:rPr lang="it-IT" sz="1200" dirty="0" smtClean="0"/>
              <a:t>RICONOSCIMENTO: poiché un’entità politica venga accettata come Stato deve essere riconosciuta da una parte significativa della comunità internazionale</a:t>
            </a:r>
          </a:p>
          <a:p>
            <a:pPr lvl="0">
              <a:defRPr sz="1800"/>
            </a:pP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5</a:t>
            </a:fld>
            <a:endParaRPr lang="it-IT"/>
          </a:p>
        </p:txBody>
      </p:sp>
    </p:spTree>
    <p:extLst>
      <p:ext uri="{BB962C8B-B14F-4D97-AF65-F5344CB8AC3E}">
        <p14:creationId xmlns:p14="http://schemas.microsoft.com/office/powerpoint/2010/main" val="94138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1. </a:t>
            </a:r>
            <a:r>
              <a:rPr lang="it-IT" sz="1200" u="sng" dirty="0" smtClean="0"/>
              <a:t>Subito dopo il 1861 l’Unità d’Italia era rappresentabile e percepibile con evidenza sulla carta geografica: né lingua, né tradizioni costituivano quegli elementi che i sudditi del neonato Regno d’Italia potevano completamente condividere.</a:t>
            </a:r>
          </a:p>
          <a:p>
            <a:pPr lvl="0">
              <a:defRPr sz="1800"/>
            </a:pPr>
            <a:r>
              <a:rPr lang="it-IT" sz="1200" dirty="0" smtClean="0"/>
              <a:t>Soprattutto in ceti meno abbienti fino a quel momento veniva vissuta la  dimensione locale </a:t>
            </a:r>
          </a:p>
          <a:p>
            <a:pPr lvl="0">
              <a:defRPr sz="1800"/>
            </a:pPr>
            <a:r>
              <a:rPr lang="it-IT" sz="1200" dirty="0" smtClean="0"/>
              <a:t>l’idea di azione, patria </a:t>
            </a:r>
            <a:r>
              <a:rPr lang="it-IT" sz="1200" dirty="0" err="1" smtClean="0"/>
              <a:t>etc</a:t>
            </a:r>
            <a:r>
              <a:rPr lang="it-IT" sz="1200" dirty="0" smtClean="0"/>
              <a:t> fu calata dall’alto da un gruppo di politica e intellettuali che non rappresentavano la popolazione ‘italiana’ del tempo</a:t>
            </a:r>
          </a:p>
          <a:p>
            <a:pPr lvl="0">
              <a:defRPr sz="1800"/>
            </a:pPr>
            <a:r>
              <a:rPr lang="it-IT" sz="1200" dirty="0" smtClean="0"/>
              <a:t>Come viene stata stimolato il senso di apparenza alla nazione?</a:t>
            </a:r>
          </a:p>
          <a:p>
            <a:pPr lvl="0">
              <a:defRPr sz="1800"/>
            </a:pPr>
            <a:r>
              <a:rPr lang="it-IT" sz="1200" u="sng" dirty="0" smtClean="0"/>
              <a:t>L’industria culturale dell’epoca si occupa quindi di contribuire alla soluzione di un  problema spinoso del raccordo identitario. Una volta decretati i confini nazionali si poneva fondamentale la creazione dei confini dell’anima del popolo italiano.</a:t>
            </a:r>
            <a:endParaRPr lang="it-IT" sz="1200" dirty="0" smtClean="0"/>
          </a:p>
          <a:p>
            <a:pPr lvl="0">
              <a:defRPr sz="1800"/>
            </a:pPr>
            <a:r>
              <a:rPr lang="it-IT" sz="1200" dirty="0" smtClean="0"/>
              <a:t>3. Proprio all’inizio del ‘900 vengono stampati i primi giornalini per i ragazzi i questo breve brano il riferimento è alle terre irredente</a:t>
            </a:r>
          </a:p>
          <a:p>
            <a:pPr lvl="0">
              <a:defRPr sz="1800"/>
            </a:pPr>
            <a:r>
              <a:rPr lang="it-IT" sz="1200" dirty="0" smtClean="0"/>
              <a:t>4. con i giornalini venivano dati in omaggio alcuni ‘</a:t>
            </a:r>
            <a:r>
              <a:rPr lang="it-IT" sz="1200" dirty="0" err="1" smtClean="0"/>
              <a:t>gadgets</a:t>
            </a:r>
            <a:r>
              <a:rPr lang="it-IT" sz="1200" dirty="0" smtClean="0"/>
              <a:t>’ (già allora!) ad esempio gioco da tavolo…ecco l’ immagini del gioco dell’oca:  segue slide</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15</a:t>
            </a:fld>
            <a:endParaRPr lang="it-IT"/>
          </a:p>
        </p:txBody>
      </p:sp>
    </p:spTree>
    <p:extLst>
      <p:ext uri="{BB962C8B-B14F-4D97-AF65-F5344CB8AC3E}">
        <p14:creationId xmlns:p14="http://schemas.microsoft.com/office/powerpoint/2010/main" val="125846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2000" dirty="0" smtClean="0"/>
              <a:t>note: </a:t>
            </a:r>
            <a:r>
              <a:rPr lang="it-IT" sz="1200" dirty="0" smtClean="0"/>
              <a:t>un tavoliere a colori dal titolo Questo è il gioco dell’aquila – sotto mentita veste resta il gioco dell’oca – dell’oca con due teste che dileggia con sprezzante ironia l’</a:t>
            </a:r>
            <a:r>
              <a:rPr lang="it-IT" sz="1200" u="sng" dirty="0" smtClean="0"/>
              <a:t>aquila bicipite, simbolo secolare della monarchia asburgica</a:t>
            </a:r>
            <a:r>
              <a:rPr lang="it-IT" sz="1200" dirty="0" smtClean="0"/>
              <a:t>.</a:t>
            </a:r>
          </a:p>
          <a:p>
            <a:pPr lvl="0">
              <a:defRPr sz="1800"/>
            </a:pPr>
            <a:r>
              <a:rPr lang="it-IT" sz="1200" u="sng" dirty="0" smtClean="0"/>
              <a:t> pubblicato a Milano nel 1916 </a:t>
            </a:r>
            <a:r>
              <a:rPr lang="it-IT" sz="1200" dirty="0" smtClean="0"/>
              <a:t>a cura del Comitato Patronesse dell’Assistenza Pubblica Milanese. […] in altro un cartiglio posto a fianco di un soldato con divisa italiana recita in rima “</a:t>
            </a:r>
            <a:r>
              <a:rPr lang="it-IT" sz="1200" u="sng" dirty="0" smtClean="0"/>
              <a:t>i soldi che nel giuoco hai guadagnati versali per la lana dei soldati”</a:t>
            </a:r>
            <a:r>
              <a:rPr lang="it-IT" sz="1200" dirty="0" smtClean="0"/>
              <a:t>. </a:t>
            </a:r>
          </a:p>
          <a:p>
            <a:pPr lvl="0">
              <a:defRPr sz="1800"/>
            </a:pPr>
            <a:r>
              <a:rPr lang="it-IT" sz="1200" u="sng" dirty="0" smtClean="0"/>
              <a:t>Il percorso a spirale concentrica è contornato di alloro p fasce tricolore, soldati con medaglie al valore mostrano la loro audacia</a:t>
            </a:r>
            <a:r>
              <a:rPr lang="it-IT" sz="1200" dirty="0" smtClean="0"/>
              <a:t> (p.73)</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16</a:t>
            </a:fld>
            <a:endParaRPr lang="it-IT"/>
          </a:p>
        </p:txBody>
      </p:sp>
    </p:spTree>
    <p:extLst>
      <p:ext uri="{BB962C8B-B14F-4D97-AF65-F5344CB8AC3E}">
        <p14:creationId xmlns:p14="http://schemas.microsoft.com/office/powerpoint/2010/main" val="228638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Dovremmo fare una storia della letteratura italiana se volessimo citare tutte le opere o i brani in cui si esalta l’Italia come entità nazionale chiaramente definita…di seguito brevi accenni…</a:t>
            </a:r>
          </a:p>
          <a:p>
            <a:pPr lvl="0">
              <a:defRPr sz="1800"/>
            </a:pPr>
            <a:r>
              <a:rPr lang="it-IT" sz="1200" dirty="0" smtClean="0"/>
              <a:t>1.Dante ma ribadì sempre di appartenere ad una comunità più vasta chiamata Italia, di cui toccò con mano la consistenza durante l’esilio in cui venne a contatto con genti legate da fondamentale comunanza di tradizioni: storiche, idiomatiche, religiose e di costume e aventi coscienza di tali legami. </a:t>
            </a:r>
          </a:p>
          <a:p>
            <a:pPr lvl="0">
              <a:defRPr sz="1800"/>
            </a:pPr>
            <a:r>
              <a:rPr lang="it-IT" sz="1200" dirty="0" smtClean="0"/>
              <a:t>2. D aveva </a:t>
            </a:r>
            <a:r>
              <a:rPr lang="it-IT" sz="1200" dirty="0" err="1" smtClean="0"/>
              <a:t>aveva</a:t>
            </a:r>
            <a:r>
              <a:rPr lang="it-IT" sz="1200" dirty="0" smtClean="0"/>
              <a:t> ben a mente i confini della penisola italica come descritto in alcune sue opere…</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17</a:t>
            </a:fld>
            <a:endParaRPr lang="it-IT"/>
          </a:p>
        </p:txBody>
      </p:sp>
    </p:spTree>
    <p:extLst>
      <p:ext uri="{BB962C8B-B14F-4D97-AF65-F5344CB8AC3E}">
        <p14:creationId xmlns:p14="http://schemas.microsoft.com/office/powerpoint/2010/main" val="386367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1. Il nazionalismo è quell'ideologia che ci fa apparire il mondo delle nazioni come un mondo naturale, come se non vi fosse nemmeno lontanamente la </a:t>
            </a:r>
            <a:r>
              <a:rPr lang="it-IT" sz="1200" dirty="0" err="1" smtClean="0"/>
              <a:t>possibilita</a:t>
            </a:r>
            <a:r>
              <a:rPr lang="it-IT" sz="1200" dirty="0" smtClean="0"/>
              <a:t>̀ dell'esistenza di un mondo senza nazioni</a:t>
            </a:r>
          </a:p>
          <a:p>
            <a:pPr lvl="0">
              <a:defRPr sz="1800"/>
            </a:pPr>
            <a:endParaRPr lang="it-IT" sz="1200" dirty="0" smtClean="0"/>
          </a:p>
          <a:p>
            <a:pPr lvl="0">
              <a:defRPr sz="1800"/>
            </a:pPr>
            <a:r>
              <a:rPr lang="it-IT" sz="1200" dirty="0" smtClean="0"/>
              <a:t>2. Michael </a:t>
            </a:r>
            <a:r>
              <a:rPr lang="it-IT" sz="1200" dirty="0" err="1" smtClean="0"/>
              <a:t>Billig</a:t>
            </a:r>
            <a:r>
              <a:rPr lang="it-IT" sz="1200" dirty="0" smtClean="0"/>
              <a:t> (1995) considera limitativa l’idea che il nazionalismo abbia esclusivamente a che fare con movimenti politici di natura </a:t>
            </a:r>
            <a:r>
              <a:rPr lang="it-IT" sz="1200" dirty="0" err="1" smtClean="0"/>
              <a:t>separatista,irrentista</a:t>
            </a:r>
            <a:r>
              <a:rPr lang="it-IT" sz="1200" dirty="0" smtClean="0"/>
              <a:t> </a:t>
            </a:r>
            <a:r>
              <a:rPr lang="it-IT" sz="1200" dirty="0" err="1" smtClean="0"/>
              <a:t>etc</a:t>
            </a:r>
            <a:endParaRPr lang="it-IT" sz="1200" dirty="0" smtClean="0"/>
          </a:p>
          <a:p>
            <a:pPr lvl="0">
              <a:defRPr sz="1800"/>
            </a:pPr>
            <a:r>
              <a:rPr lang="it-IT" sz="1200" dirty="0" smtClean="0"/>
              <a:t>legati ad un processo, spesso conflittuale, di rottura di uno status quo politico o comunque con una forma di opposizione rispetto agli “altri”. Questi, secondo </a:t>
            </a:r>
            <a:r>
              <a:rPr lang="it-IT" sz="1200" dirty="0" err="1" smtClean="0"/>
              <a:t>Billig</a:t>
            </a:r>
            <a:r>
              <a:rPr lang="it-IT" sz="1200" dirty="0" smtClean="0"/>
              <a:t>, sono forme di “nazionalismo caldo” (hot </a:t>
            </a:r>
            <a:r>
              <a:rPr lang="it-IT" sz="1200" dirty="0" err="1" smtClean="0"/>
              <a:t>nationalism</a:t>
            </a:r>
            <a:r>
              <a:rPr lang="it-IT" sz="1200" dirty="0" smtClean="0"/>
              <a:t>) che hanno un carattere di forte mobilitazione delle emozioni, ma che rappresentano solo un aspetto del nazionalismo, addirittura quello meno rilevante.</a:t>
            </a:r>
          </a:p>
          <a:p>
            <a:pPr lvl="0">
              <a:defRPr sz="1800"/>
            </a:pPr>
            <a:r>
              <a:rPr lang="it-IT" sz="1200" dirty="0" smtClean="0"/>
              <a:t>Il nazionalismo viene costituito da un insieme di abitudini, di comportamenti e di credenze profondamente interconnesse che fanno apparire il mondo sociale, almeno a coloro che vi abitano, come un mondo del tutto naturale (</a:t>
            </a:r>
            <a:r>
              <a:rPr lang="it-IT" sz="1200" dirty="0" err="1" smtClean="0"/>
              <a:t>Billig</a:t>
            </a:r>
            <a:r>
              <a:rPr lang="it-IT" sz="1200" dirty="0" smtClean="0"/>
              <a:t> 1995)</a:t>
            </a:r>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20</a:t>
            </a:fld>
            <a:endParaRPr lang="it-IT"/>
          </a:p>
        </p:txBody>
      </p:sp>
    </p:spTree>
    <p:extLst>
      <p:ext uri="{BB962C8B-B14F-4D97-AF65-F5344CB8AC3E}">
        <p14:creationId xmlns:p14="http://schemas.microsoft.com/office/powerpoint/2010/main" val="289728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Simbolo per eccellenza di una nazione è la bandiera. </a:t>
            </a:r>
            <a:r>
              <a:rPr lang="it-IT" sz="1200" dirty="0" err="1" smtClean="0"/>
              <a:t>Firth</a:t>
            </a:r>
            <a:r>
              <a:rPr lang="it-IT" sz="1200" dirty="0" smtClean="0"/>
              <a:t> (1973) asserisce che la bandiera ha due funzioni: simbolica e comunicativa/segnaletica. E’ un "simbolo di condensazione" e un "centro d'attenzione per i sentimenti collettivi riguardanti la </a:t>
            </a:r>
            <a:r>
              <a:rPr lang="it-IT" sz="1200" dirty="0" err="1" smtClean="0"/>
              <a:t>societa</a:t>
            </a:r>
            <a:r>
              <a:rPr lang="it-IT" sz="1200" dirty="0" smtClean="0"/>
              <a:t>̀”</a:t>
            </a:r>
          </a:p>
          <a:p>
            <a:pPr lvl="0">
              <a:defRPr sz="1800"/>
            </a:pPr>
            <a:endParaRPr lang="it-IT" sz="1200" dirty="0" smtClean="0"/>
          </a:p>
          <a:p>
            <a:pPr marL="187157" lvl="0" indent="-187157">
              <a:buSzPct val="100000"/>
              <a:buAutoNum type="arabicPeriod"/>
              <a:defRPr sz="1800"/>
            </a:pPr>
            <a:r>
              <a:rPr lang="it-IT" sz="1200" dirty="0" smtClean="0"/>
              <a:t>Nel passato…</a:t>
            </a:r>
            <a:r>
              <a:rPr lang="it-IT" sz="1200" u="sng" dirty="0" smtClean="0"/>
              <a:t>Gli emblemi precorritori delle attuali bandiere nazionali venivano spesso impiegati come segni capaci di ridurre l'entropia in situazioni di incertezza. I gonfaloni medievali rappresentavano un punto di raccolta per i soldati durante la battaglia</a:t>
            </a:r>
            <a:r>
              <a:rPr lang="it-IT" sz="1200" dirty="0" smtClean="0"/>
              <a:t>.  Le bandiere sono stati mezzi molto utili, in senso pratico, per comunicare messaggi (es: bandiera nera)</a:t>
            </a:r>
          </a:p>
          <a:p>
            <a:pPr marL="0" lvl="0" indent="0">
              <a:buSzPct val="100000"/>
              <a:buNone/>
              <a:defRPr sz="1800"/>
            </a:pPr>
            <a:endParaRPr lang="it-IT" sz="1200" dirty="0" smtClean="0"/>
          </a:p>
        </p:txBody>
      </p:sp>
      <p:sp>
        <p:nvSpPr>
          <p:cNvPr id="4" name="Segnaposto numero diapositiva 3"/>
          <p:cNvSpPr>
            <a:spLocks noGrp="1"/>
          </p:cNvSpPr>
          <p:nvPr>
            <p:ph type="sldNum" sz="quarter" idx="10"/>
          </p:nvPr>
        </p:nvSpPr>
        <p:spPr/>
        <p:txBody>
          <a:bodyPr/>
          <a:lstStyle/>
          <a:p>
            <a:fld id="{6C3B68F8-DE81-4DBF-8C36-FC88D054EDE2}" type="slidenum">
              <a:rPr lang="it-IT" smtClean="0"/>
              <a:t>21</a:t>
            </a:fld>
            <a:endParaRPr lang="it-IT"/>
          </a:p>
        </p:txBody>
      </p:sp>
    </p:spTree>
    <p:extLst>
      <p:ext uri="{BB962C8B-B14F-4D97-AF65-F5344CB8AC3E}">
        <p14:creationId xmlns:p14="http://schemas.microsoft.com/office/powerpoint/2010/main" val="230499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Tutto ciò avrebbe messo in crisi la dimensione dello stato-nazione. Si parla di fine della storia Fukuyama, 1989; fine dei territori </a:t>
            </a:r>
            <a:r>
              <a:rPr lang="it-IT" sz="1200" dirty="0" err="1" smtClean="0"/>
              <a:t>Baide</a:t>
            </a:r>
            <a:r>
              <a:rPr lang="it-IT" sz="1200" dirty="0" smtClean="0"/>
              <a:t>, 1995; fine della geografia </a:t>
            </a:r>
            <a:r>
              <a:rPr lang="it-IT" sz="1200" dirty="0" err="1" smtClean="0"/>
              <a:t>O’Brien</a:t>
            </a:r>
            <a:r>
              <a:rPr lang="it-IT" sz="1200" dirty="0" smtClean="0"/>
              <a:t>, 1992; e fine dello stato-nazione </a:t>
            </a:r>
            <a:r>
              <a:rPr lang="it-IT" sz="1200" dirty="0" err="1" smtClean="0"/>
              <a:t>Ohmae</a:t>
            </a:r>
            <a:r>
              <a:rPr lang="it-IT" sz="1200" dirty="0" smtClean="0"/>
              <a:t>, 1995</a:t>
            </a:r>
          </a:p>
          <a:p>
            <a:pPr lvl="0">
              <a:defRPr sz="1800"/>
            </a:pPr>
            <a:r>
              <a:rPr lang="it-IT" sz="1200" dirty="0" smtClean="0"/>
              <a:t>Dibattito scientifico vivace. Emergono nuove teorie e nuovi concetti e si parla anche di  post nazionalismo, de nazionalizzazione, </a:t>
            </a:r>
            <a:r>
              <a:rPr lang="it-IT" sz="1200" dirty="0" err="1" smtClean="0"/>
              <a:t>ri</a:t>
            </a:r>
            <a:r>
              <a:rPr lang="it-IT" sz="1200" dirty="0" smtClean="0"/>
              <a:t>-nazionalizzazione etc.</a:t>
            </a:r>
          </a:p>
          <a:p>
            <a:pPr lvl="0">
              <a:defRPr sz="1800"/>
            </a:pPr>
            <a:r>
              <a:rPr lang="it-IT" sz="1200" dirty="0" err="1" smtClean="0"/>
              <a:t>Buoa</a:t>
            </a:r>
            <a:r>
              <a:rPr lang="it-IT" sz="1200" dirty="0" smtClean="0"/>
              <a:t> parte delle teorie redatte negli anni Novanta sembrano tuttavia concentrarsi sullo stato e marginalizzando la dimensione della nazione. </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23</a:t>
            </a:fld>
            <a:endParaRPr lang="it-IT"/>
          </a:p>
        </p:txBody>
      </p:sp>
    </p:spTree>
    <p:extLst>
      <p:ext uri="{BB962C8B-B14F-4D97-AF65-F5344CB8AC3E}">
        <p14:creationId xmlns:p14="http://schemas.microsoft.com/office/powerpoint/2010/main" val="9968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FontTx/>
              <a:buChar char="-"/>
              <a:defRPr/>
            </a:pPr>
            <a:r>
              <a:rPr lang="it-IT" dirty="0" smtClean="0"/>
              <a:t>Condizioni</a:t>
            </a:r>
            <a:r>
              <a:rPr lang="it-IT" baseline="0" dirty="0" smtClean="0"/>
              <a:t> per il ricongiungimento: </a:t>
            </a:r>
            <a:endParaRPr lang="it-IT" altLang="it-IT" dirty="0" smtClean="0">
              <a:solidFill>
                <a:srgbClr val="0070C0"/>
              </a:solidFill>
            </a:endParaRPr>
          </a:p>
          <a:p>
            <a:pPr>
              <a:buFontTx/>
              <a:buChar char="-"/>
              <a:defRPr/>
            </a:pPr>
            <a:r>
              <a:rPr lang="it-IT" altLang="it-IT" dirty="0" smtClean="0">
                <a:solidFill>
                  <a:srgbClr val="0070C0"/>
                </a:solidFill>
              </a:rPr>
              <a:t>Reddito</a:t>
            </a:r>
            <a:r>
              <a:rPr lang="it-IT" altLang="it-IT" dirty="0" smtClean="0"/>
              <a:t> (certificabile e proporzionale al numero di persone che si vogliono ricongiungere)</a:t>
            </a:r>
          </a:p>
          <a:p>
            <a:pPr>
              <a:buFontTx/>
              <a:buChar char="-"/>
              <a:defRPr/>
            </a:pPr>
            <a:r>
              <a:rPr lang="it-IT" altLang="it-IT" dirty="0" smtClean="0">
                <a:solidFill>
                  <a:srgbClr val="0070C0"/>
                </a:solidFill>
              </a:rPr>
              <a:t>Alloggio idoneo </a:t>
            </a:r>
            <a:r>
              <a:rPr lang="it-IT" altLang="it-IT" dirty="0" smtClean="0"/>
              <a:t>(dimensioni proporzionali al numero di persone che si intendono ricongiungere)</a:t>
            </a:r>
          </a:p>
          <a:p>
            <a:pPr>
              <a:buFontTx/>
              <a:buChar char="-"/>
              <a:defRPr/>
            </a:pPr>
            <a:r>
              <a:rPr lang="it-IT" altLang="it-IT" dirty="0" smtClean="0"/>
              <a:t>Una </a:t>
            </a:r>
            <a:r>
              <a:rPr lang="it-IT" altLang="it-IT" dirty="0" smtClean="0">
                <a:solidFill>
                  <a:srgbClr val="0070C0"/>
                </a:solidFill>
              </a:rPr>
              <a:t>precisa definizione </a:t>
            </a:r>
            <a:r>
              <a:rPr lang="it-IT" altLang="it-IT" dirty="0" smtClean="0"/>
              <a:t>di quali siano i parenti che hanno diritto al ricongiungimento</a:t>
            </a:r>
          </a:p>
          <a:p>
            <a:pPr>
              <a:buFontTx/>
              <a:buChar char="-"/>
              <a:defRPr/>
            </a:pPr>
            <a:r>
              <a:rPr lang="it-IT" altLang="it-IT" dirty="0" smtClean="0">
                <a:solidFill>
                  <a:srgbClr val="0070C0"/>
                </a:solidFill>
              </a:rPr>
              <a:t>Irregolari/</a:t>
            </a:r>
            <a:r>
              <a:rPr lang="it-IT" altLang="it-IT" dirty="0" err="1" smtClean="0">
                <a:solidFill>
                  <a:srgbClr val="0070C0"/>
                </a:solidFill>
              </a:rPr>
              <a:t>p.s.</a:t>
            </a:r>
            <a:r>
              <a:rPr lang="it-IT" altLang="it-IT" dirty="0" smtClean="0">
                <a:solidFill>
                  <a:srgbClr val="0070C0"/>
                </a:solidFill>
              </a:rPr>
              <a:t> &lt; 1 anno</a:t>
            </a:r>
            <a:r>
              <a:rPr lang="it-IT" altLang="it-IT" dirty="0" smtClean="0"/>
              <a:t>: no diritto; rifugiati, parenti cittadini comunitari/italiani: condizioni </a:t>
            </a:r>
            <a:r>
              <a:rPr lang="it-IT" altLang="it-IT" smtClean="0"/>
              <a:t>più </a:t>
            </a:r>
            <a:r>
              <a:rPr lang="it-IT" altLang="it-IT" smtClean="0"/>
              <a:t>favorevoli</a:t>
            </a:r>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34</a:t>
            </a:fld>
            <a:endParaRPr lang="it-IT"/>
          </a:p>
        </p:txBody>
      </p:sp>
    </p:spTree>
    <p:extLst>
      <p:ext uri="{BB962C8B-B14F-4D97-AF65-F5344CB8AC3E}">
        <p14:creationId xmlns:p14="http://schemas.microsoft.com/office/powerpoint/2010/main" val="2918593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Differenze anche tra </a:t>
            </a:r>
            <a:r>
              <a:rPr lang="it-IT" i="1" dirty="0" err="1" smtClean="0"/>
              <a:t>ius</a:t>
            </a:r>
            <a:r>
              <a:rPr lang="it-IT" i="1" baseline="0" dirty="0" smtClean="0"/>
              <a:t> </a:t>
            </a:r>
            <a:r>
              <a:rPr lang="it-IT" i="1" baseline="0" dirty="0" err="1" smtClean="0"/>
              <a:t>domicilii</a:t>
            </a:r>
            <a:r>
              <a:rPr lang="it-IT" i="1" baseline="0" dirty="0" smtClean="0"/>
              <a:t> e </a:t>
            </a:r>
            <a:r>
              <a:rPr lang="it-IT" i="1" baseline="0" dirty="0" err="1" smtClean="0"/>
              <a:t>ius</a:t>
            </a:r>
            <a:r>
              <a:rPr lang="it-IT" i="1" baseline="0" dirty="0" smtClean="0"/>
              <a:t> </a:t>
            </a:r>
            <a:r>
              <a:rPr lang="it-IT" i="1" baseline="0" dirty="0" err="1" smtClean="0"/>
              <a:t>connubii</a:t>
            </a:r>
            <a:r>
              <a:rPr lang="it-IT" i="1" baseline="0" dirty="0" smtClean="0"/>
              <a:t> </a:t>
            </a:r>
            <a:r>
              <a:rPr lang="it-IT" i="0" baseline="0" dirty="0" smtClean="0"/>
              <a:t>per l’acquisizione della cittadinanza da parte di immigrati adulti</a:t>
            </a:r>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38</a:t>
            </a:fld>
            <a:endParaRPr lang="it-IT"/>
          </a:p>
        </p:txBody>
      </p:sp>
    </p:spTree>
    <p:extLst>
      <p:ext uri="{BB962C8B-B14F-4D97-AF65-F5344CB8AC3E}">
        <p14:creationId xmlns:p14="http://schemas.microsoft.com/office/powerpoint/2010/main" val="378836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39</a:t>
            </a:fld>
            <a:endParaRPr lang="it-IT"/>
          </a:p>
        </p:txBody>
      </p:sp>
    </p:spTree>
    <p:extLst>
      <p:ext uri="{BB962C8B-B14F-4D97-AF65-F5344CB8AC3E}">
        <p14:creationId xmlns:p14="http://schemas.microsoft.com/office/powerpoint/2010/main" val="232914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1.nella cultura classica latina era un legame che sottintendeva vincoli di natura culturale, politica e affettiva: la patria come emblema della propria stessa identità, fonte dei valori e delle pratiche culturali, sociali e religiose.</a:t>
            </a:r>
          </a:p>
          <a:p>
            <a:pPr lvl="0">
              <a:defRPr sz="1800"/>
            </a:pPr>
            <a:r>
              <a:rPr lang="it-IT" sz="1200" dirty="0" smtClean="0"/>
              <a:t>3. </a:t>
            </a:r>
            <a:r>
              <a:rPr lang="it-IT" sz="1200" dirty="0" err="1" smtClean="0"/>
              <a:t>ll</a:t>
            </a:r>
            <a:r>
              <a:rPr lang="it-IT" sz="1200" dirty="0" smtClean="0"/>
              <a:t> concetto di patria incontra pienamente quello di nazione, attraverso la nascita dello Stato-nazione e di una concezione volontaristica della patria</a:t>
            </a:r>
          </a:p>
          <a:p>
            <a:pPr lvl="0">
              <a:defRPr sz="1800"/>
            </a:pP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6</a:t>
            </a:fld>
            <a:endParaRPr lang="it-IT"/>
          </a:p>
        </p:txBody>
      </p:sp>
    </p:spTree>
    <p:extLst>
      <p:ext uri="{BB962C8B-B14F-4D97-AF65-F5344CB8AC3E}">
        <p14:creationId xmlns:p14="http://schemas.microsoft.com/office/powerpoint/2010/main" val="150468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Qual è il </a:t>
            </a:r>
            <a:r>
              <a:rPr lang="it-IT" sz="1200" dirty="0" err="1" smtClean="0"/>
              <a:t>num</a:t>
            </a:r>
            <a:r>
              <a:rPr lang="it-IT" sz="1200" dirty="0" smtClean="0"/>
              <a:t> minimo dei componenti di un gruppo umano perché possa essere considerato nazione? Glassner afferma che </a:t>
            </a:r>
            <a:r>
              <a:rPr lang="it-IT" sz="1200" dirty="0" smtClean="0"/>
              <a:t>non </a:t>
            </a:r>
            <a:r>
              <a:rPr lang="it-IT" sz="1200" dirty="0" smtClean="0"/>
              <a:t>c’è una risposta </a:t>
            </a:r>
          </a:p>
          <a:p>
            <a:pPr lvl="0">
              <a:defRPr sz="1800"/>
            </a:pPr>
            <a:r>
              <a:rPr lang="it-IT" sz="1200" dirty="0" err="1" smtClean="0"/>
              <a:t>Fouberg</a:t>
            </a:r>
            <a:r>
              <a:rPr lang="it-IT" sz="1200" dirty="0" smtClean="0"/>
              <a:t> et al, 2009 propongono l’esempio del popolo francese considerato spesso come esempio classico di nazione. Tuttavia, la maggior parte di coloro che oggi si sentono francesi deriva dalla mescolanza di un’ampia varietà di gruppi culturali ed etnici stabilitisi sul territorio francese nel corso degli secoli: Celti, antichi Romani, Franchi, Goti fino alle popolazioni delle ex colonie. I francesi appartengono alla nazione francese perché la considerano un’identità non perché la Francia come nazione esista come gruppo primordiale.</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7</a:t>
            </a:fld>
            <a:endParaRPr lang="it-IT"/>
          </a:p>
        </p:txBody>
      </p:sp>
    </p:spTree>
    <p:extLst>
      <p:ext uri="{BB962C8B-B14F-4D97-AF65-F5344CB8AC3E}">
        <p14:creationId xmlns:p14="http://schemas.microsoft.com/office/powerpoint/2010/main" val="368352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defRPr sz="1800"/>
            </a:pPr>
            <a:r>
              <a:rPr lang="it-IT" sz="1200" dirty="0" smtClean="0"/>
              <a:t>2. determinato dall'incessante produzione di simboli, dall'invenzione di tradizioni e dai processi di creazione di un immaginario comune e di un orizzonte di memorie collettivamente condivise…</a:t>
            </a:r>
          </a:p>
          <a:p>
            <a:pPr lvl="0">
              <a:defRPr sz="1800"/>
            </a:pPr>
            <a:r>
              <a:rPr lang="it-IT" sz="1200" dirty="0" smtClean="0"/>
              <a:t>…nel quale hanno un ruolo processi sociali e antropologi che vedono il prevalere di alcune lingue su altre.</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8</a:t>
            </a:fld>
            <a:endParaRPr lang="it-IT"/>
          </a:p>
        </p:txBody>
      </p:sp>
    </p:spTree>
    <p:extLst>
      <p:ext uri="{BB962C8B-B14F-4D97-AF65-F5344CB8AC3E}">
        <p14:creationId xmlns:p14="http://schemas.microsoft.com/office/powerpoint/2010/main" val="351626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9</a:t>
            </a:fld>
            <a:endParaRPr lang="it-IT"/>
          </a:p>
        </p:txBody>
      </p:sp>
    </p:spTree>
    <p:extLst>
      <p:ext uri="{BB962C8B-B14F-4D97-AF65-F5344CB8AC3E}">
        <p14:creationId xmlns:p14="http://schemas.microsoft.com/office/powerpoint/2010/main" val="87887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Ernest </a:t>
            </a:r>
            <a:r>
              <a:rPr lang="en-GB" sz="1200" b="1" i="0" u="none" strike="noStrike" kern="1200" baseline="0" dirty="0" err="1" smtClean="0">
                <a:solidFill>
                  <a:schemeClr val="tx1"/>
                </a:solidFill>
                <a:latin typeface="+mn-lt"/>
                <a:ea typeface="+mn-ea"/>
                <a:cs typeface="+mn-cs"/>
              </a:rPr>
              <a:t>Gellner</a:t>
            </a:r>
            <a:r>
              <a:rPr lang="en-GB" sz="1200" b="1" i="0" u="none" strike="noStrike" kern="1200" baseline="0" dirty="0" smtClean="0">
                <a:solidFill>
                  <a:schemeClr val="tx1"/>
                </a:solidFill>
                <a:latin typeface="+mn-lt"/>
                <a:ea typeface="+mn-ea"/>
                <a:cs typeface="+mn-cs"/>
              </a:rPr>
              <a:t>, </a:t>
            </a:r>
            <a:r>
              <a:rPr lang="en-GB" sz="1200" b="1" i="1" u="none" strike="noStrike" kern="1200" baseline="0" dirty="0" smtClean="0">
                <a:solidFill>
                  <a:schemeClr val="tx1"/>
                </a:solidFill>
                <a:latin typeface="+mn-lt"/>
                <a:ea typeface="+mn-ea"/>
                <a:cs typeface="+mn-cs"/>
              </a:rPr>
              <a:t>Nations and Nationalism</a:t>
            </a:r>
            <a:r>
              <a:rPr lang="en-GB" sz="1200" b="1" i="0" u="none" strike="noStrike" kern="1200" baseline="0" dirty="0" smtClean="0">
                <a:solidFill>
                  <a:schemeClr val="tx1"/>
                </a:solidFill>
                <a:latin typeface="+mn-lt"/>
                <a:ea typeface="+mn-ea"/>
                <a:cs typeface="+mn-cs"/>
              </a:rPr>
              <a:t>, (1983)</a:t>
            </a:r>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10</a:t>
            </a:fld>
            <a:endParaRPr lang="it-IT"/>
          </a:p>
        </p:txBody>
      </p:sp>
    </p:spTree>
    <p:extLst>
      <p:ext uri="{BB962C8B-B14F-4D97-AF65-F5344CB8AC3E}">
        <p14:creationId xmlns:p14="http://schemas.microsoft.com/office/powerpoint/2010/main" val="195400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11</a:t>
            </a:fld>
            <a:endParaRPr lang="it-IT"/>
          </a:p>
        </p:txBody>
      </p:sp>
    </p:spTree>
    <p:extLst>
      <p:ext uri="{BB962C8B-B14F-4D97-AF65-F5344CB8AC3E}">
        <p14:creationId xmlns:p14="http://schemas.microsoft.com/office/powerpoint/2010/main" val="319403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1. Se uno Stato italiano non era mai esistito l’idea di nazione italiana era presente fin dall’età dei Comuni tra gli intellettuali. questa idea acquistò vigore nuovamente durante la dominazione napoleonica </a:t>
            </a:r>
          </a:p>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12</a:t>
            </a:fld>
            <a:endParaRPr lang="it-IT"/>
          </a:p>
        </p:txBody>
      </p:sp>
    </p:spTree>
    <p:extLst>
      <p:ext uri="{BB962C8B-B14F-4D97-AF65-F5344CB8AC3E}">
        <p14:creationId xmlns:p14="http://schemas.microsoft.com/office/powerpoint/2010/main" val="385378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3B68F8-DE81-4DBF-8C36-FC88D054EDE2}" type="slidenum">
              <a:rPr lang="it-IT" smtClean="0"/>
              <a:t>13</a:t>
            </a:fld>
            <a:endParaRPr lang="it-IT"/>
          </a:p>
        </p:txBody>
      </p:sp>
    </p:spTree>
    <p:extLst>
      <p:ext uri="{BB962C8B-B14F-4D97-AF65-F5344CB8AC3E}">
        <p14:creationId xmlns:p14="http://schemas.microsoft.com/office/powerpoint/2010/main" val="4003172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200B3F0-A9BC-48CE-8EB6-ECE965069900}" type="datetimeFigureOut">
              <a:rPr lang="en-US" smtClean="0"/>
              <a:pPr/>
              <a:t>5/22/2016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96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DF9FFFF-3106-4DDB-AA62-0C80862170D6}" type="datetimeFigureOut">
              <a:rPr lang="en-US" smtClean="0"/>
              <a:t>5/22/2016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0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3DA38B7-AE95-4DC8-9A51-7A71F545B098}"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00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6F1EC2B-8188-4AC2-9F0D-8D09C51D505A}"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3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212B75E-944F-430B-BE5F-C69FA8823C04}"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69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smtClean="0"/>
              <a:t>5/22/2016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8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smtClean="0"/>
              <a:t>5/22/2016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31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243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64B320A-89BA-47B2-A525-92E8D10B06E4}"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13696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b="0">
                <a:solidFill>
                  <a:srgbClr val="000000"/>
                </a:solidFill>
              </a:defRPr>
            </a:pPr>
            <a:r>
              <a:rPr sz="4000" b="1">
                <a:solidFill>
                  <a:srgbClr val="330066"/>
                </a:solidFill>
              </a:rPr>
              <a:t>Titolo Testo</a:t>
            </a:r>
          </a:p>
        </p:txBody>
      </p:sp>
      <p:sp>
        <p:nvSpPr>
          <p:cNvPr id="11" name="Shape 11"/>
          <p:cNvSpPr>
            <a:spLocks noGrp="1"/>
          </p:cNvSpPr>
          <p:nvPr>
            <p:ph type="body" idx="1"/>
          </p:nvPr>
        </p:nvSpPr>
        <p:spPr>
          <a:prstGeom prst="rect">
            <a:avLst/>
          </a:prstGeom>
        </p:spPr>
        <p:txBody>
          <a:body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7774214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222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324507B7-F2DC-4B2C-B14D-58A9766807A2}" type="datetimeFigureOut">
              <a:rPr lang="en-US" smtClean="0"/>
              <a:t>5/22/2016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90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5/22/2016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194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5/22/2016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10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5/22/2016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28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5/22/2016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22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8CF2683-E6E7-4CC3-9EEE-7854DD4F3545}" type="datetimeFigureOut">
              <a:rPr lang="en-US" smtClean="0"/>
              <a:t>5/22/2016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96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E120F81-B39D-4CBB-8BF3-5D6E395D0F72}" type="datetimeFigureOut">
              <a:rPr lang="en-US" smtClean="0"/>
              <a:t>5/22/2016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22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564B320A-89BA-47B2-A525-92E8D10B06E4}" type="datetimeFigureOut">
              <a:rPr lang="en-US" smtClean="0"/>
              <a:t>5/22/2016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4746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witalians.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hyperlink" Target="http://cmapspublic.ihmc.us/rid=1MCSND959-19RRZWX-1R21/Risorgimento.gi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witalians.e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associna.com/it/2011/08/09/campioni-del-mondo/"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90hEvHmbHYg" TargetMode="External"/><Relationship Id="rId2" Type="http://schemas.openxmlformats.org/officeDocument/2006/relationships/hyperlink" Target="https://www.youtube.com/watch?v=RNxr3G9VQY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vimeo.com/42716963"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WDygI2I1uEo" TargetMode="External"/><Relationship Id="rId2" Type="http://schemas.openxmlformats.org/officeDocument/2006/relationships/hyperlink" Target="https://www.youtube.com/watch?v=ZHUw8zd0FrY" TargetMode="External"/><Relationship Id="rId1" Type="http://schemas.openxmlformats.org/officeDocument/2006/relationships/slideLayout" Target="../slideLayouts/slideLayout2.xml"/><Relationship Id="rId5" Type="http://schemas.openxmlformats.org/officeDocument/2006/relationships/hyperlink" Target="https://www.youtube.com/watch?v=oqInrGpFpQU" TargetMode="External"/><Relationship Id="rId4" Type="http://schemas.openxmlformats.org/officeDocument/2006/relationships/hyperlink" Target="https://www.youtube.com/watch?v=kgRcqhcRFQQ"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4fCv1pZLDPs" TargetMode="External"/><Relationship Id="rId2" Type="http://schemas.openxmlformats.org/officeDocument/2006/relationships/hyperlink" Target="https://www.youtube.com/watch?v=oLO1iRSK4gQ" TargetMode="External"/><Relationship Id="rId1" Type="http://schemas.openxmlformats.org/officeDocument/2006/relationships/slideLayout" Target="../slideLayouts/slideLayout7.xml"/><Relationship Id="rId4" Type="http://schemas.openxmlformats.org/officeDocument/2006/relationships/hyperlink" Target="https://www.facebook.com/182251068465520/videos/108325067836555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5aWYkwV-pn0" TargetMode="External"/><Relationship Id="rId2" Type="http://schemas.openxmlformats.org/officeDocument/2006/relationships/hyperlink" Target="https://www.youtube.com/watch?v=kgpxvjw0-Nk" TargetMode="External"/><Relationship Id="rId1" Type="http://schemas.openxmlformats.org/officeDocument/2006/relationships/slideLayout" Target="../slideLayouts/slideLayout2.xml"/><Relationship Id="rId6" Type="http://schemas.openxmlformats.org/officeDocument/2006/relationships/hyperlink" Target="https://www.youtube.com/watch?v=mt2QuQcb2oU" TargetMode="External"/><Relationship Id="rId5" Type="http://schemas.openxmlformats.org/officeDocument/2006/relationships/hyperlink" Target="https://www.youtube.com/watch?v=I3TB5MIZYAc" TargetMode="External"/><Relationship Id="rId4" Type="http://schemas.openxmlformats.org/officeDocument/2006/relationships/hyperlink" Target="https://www.youtube.com/watch?v=mJJyvNJxx-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879600"/>
            <a:ext cx="8825658" cy="1480594"/>
          </a:xfrm>
        </p:spPr>
        <p:txBody>
          <a:bodyPr/>
          <a:lstStyle/>
          <a:p>
            <a:pPr lvl="0" algn="r">
              <a:spcBef>
                <a:spcPts val="1200"/>
              </a:spcBef>
            </a:pPr>
            <a:r>
              <a:rPr lang="it-IT" sz="6000" b="1" dirty="0"/>
              <a:t>"</a:t>
            </a:r>
            <a:r>
              <a:rPr lang="it-IT" sz="6000" b="1" dirty="0" smtClean="0"/>
              <a:t>Abbiam fatto l’Italia</a:t>
            </a:r>
            <a:r>
              <a:rPr lang="it-IT" sz="6000" b="1" dirty="0" smtClean="0"/>
              <a:t>…"</a:t>
            </a:r>
            <a:br>
              <a:rPr lang="it-IT" sz="6000" b="1" dirty="0" smtClean="0"/>
            </a:br>
            <a:r>
              <a:rPr lang="it-IT" sz="1600" b="1" dirty="0" smtClean="0"/>
              <a:t>a cura di dott.sse Valeria Pecorelli e Sonia Pozzi</a:t>
            </a:r>
            <a:endParaRPr lang="it-IT" sz="1600" b="1" dirty="0"/>
          </a:p>
        </p:txBody>
      </p:sp>
      <p:sp>
        <p:nvSpPr>
          <p:cNvPr id="3" name="Sottotitolo 2"/>
          <p:cNvSpPr>
            <a:spLocks noGrp="1"/>
          </p:cNvSpPr>
          <p:nvPr>
            <p:ph type="subTitle" idx="1"/>
          </p:nvPr>
        </p:nvSpPr>
        <p:spPr>
          <a:xfrm>
            <a:off x="1154954" y="3759200"/>
            <a:ext cx="9572185" cy="1734972"/>
          </a:xfrm>
        </p:spPr>
        <p:txBody>
          <a:bodyPr>
            <a:noAutofit/>
          </a:bodyPr>
          <a:lstStyle/>
          <a:p>
            <a:pPr algn="r"/>
            <a:r>
              <a:rPr lang="it-IT" sz="2400" cap="none" dirty="0" smtClean="0">
                <a:latin typeface="Times"/>
                <a:ea typeface="Times"/>
                <a:cs typeface="Times"/>
                <a:sym typeface="Times"/>
              </a:rPr>
              <a:t>Materiale didattico parte del progetto di ricerca</a:t>
            </a:r>
          </a:p>
          <a:p>
            <a:pPr algn="r"/>
            <a:r>
              <a:rPr lang="it-IT" sz="2400" i="1" cap="none" dirty="0" smtClean="0">
                <a:latin typeface="Times"/>
                <a:ea typeface="Times"/>
                <a:cs typeface="Times"/>
                <a:sym typeface="Times"/>
              </a:rPr>
              <a:t>New </a:t>
            </a:r>
            <a:r>
              <a:rPr lang="it-IT" sz="2400" i="1" cap="none" dirty="0" smtClean="0">
                <a:latin typeface="Times"/>
                <a:ea typeface="Times"/>
                <a:cs typeface="Times"/>
                <a:sym typeface="Times"/>
              </a:rPr>
              <a:t>italians: the re-making of the nation in the age of migration</a:t>
            </a:r>
            <a:r>
              <a:rPr lang="it-IT" cap="none" dirty="0" smtClean="0">
                <a:latin typeface="Times"/>
                <a:ea typeface="Times"/>
                <a:cs typeface="Times"/>
                <a:sym typeface="Times"/>
              </a:rPr>
              <a:t/>
            </a:r>
            <a:br>
              <a:rPr lang="it-IT" cap="none" dirty="0" smtClean="0">
                <a:latin typeface="Times"/>
                <a:ea typeface="Times"/>
                <a:cs typeface="Times"/>
                <a:sym typeface="Times"/>
              </a:rPr>
            </a:br>
            <a:r>
              <a:rPr lang="it-IT" sz="2000" cap="none" dirty="0" smtClean="0">
                <a:latin typeface="Times"/>
                <a:ea typeface="Times"/>
                <a:cs typeface="Times"/>
                <a:sym typeface="Times"/>
              </a:rPr>
              <a:t>direttore: Dr Marco Antonsich</a:t>
            </a:r>
          </a:p>
          <a:p>
            <a:pPr algn="r"/>
            <a:r>
              <a:rPr lang="it-IT" sz="2000" cap="none" dirty="0" smtClean="0">
                <a:latin typeface="Times"/>
                <a:cs typeface="Times"/>
                <a:sym typeface="Times"/>
                <a:hlinkClick r:id="rId2"/>
              </a:rPr>
              <a:t>http://www.newitalians.eu</a:t>
            </a:r>
            <a:endParaRPr lang="it-IT" sz="2000" cap="none" dirty="0" smtClean="0">
              <a:latin typeface="Times"/>
              <a:cs typeface="Times"/>
              <a:sym typeface="Times"/>
            </a:endParaRPr>
          </a:p>
          <a:p>
            <a:pPr algn="r"/>
            <a:r>
              <a:rPr lang="it-IT" cap="none" dirty="0" smtClean="0">
                <a:latin typeface="Times"/>
                <a:cs typeface="Times"/>
                <a:sym typeface="Times"/>
              </a:rPr>
              <a:t>Progetto sponsorizzato dalla Commissione Europea</a:t>
            </a:r>
            <a:r>
              <a:rPr lang="it-IT" cap="none" dirty="0">
                <a:latin typeface="Times"/>
                <a:cs typeface="Times"/>
                <a:sym typeface="Times"/>
              </a:rPr>
              <a:t>, Grant </a:t>
            </a:r>
            <a:r>
              <a:rPr lang="it-IT" cap="none" dirty="0" smtClean="0">
                <a:latin typeface="Times"/>
                <a:cs typeface="Times"/>
                <a:sym typeface="Times"/>
              </a:rPr>
              <a:t>PCIG13-GA-2013-618470</a:t>
            </a:r>
            <a:endParaRPr lang="it-IT" dirty="0" smtClean="0"/>
          </a:p>
        </p:txBody>
      </p:sp>
      <p:pic>
        <p:nvPicPr>
          <p:cNvPr id="4" name="officeArt object" descr="Proposed Loughborough University logo"/>
          <p:cNvPicPr/>
          <p:nvPr/>
        </p:nvPicPr>
        <p:blipFill>
          <a:blip r:embed="rId3">
            <a:extLst/>
          </a:blip>
          <a:stretch>
            <a:fillRect/>
          </a:stretch>
        </p:blipFill>
        <p:spPr>
          <a:xfrm>
            <a:off x="778134" y="748849"/>
            <a:ext cx="3590666" cy="1092651"/>
          </a:xfrm>
          <a:prstGeom prst="rect">
            <a:avLst/>
          </a:prstGeom>
          <a:ln w="12700" cap="flat">
            <a:noFill/>
            <a:miter lim="400000"/>
          </a:ln>
          <a:effectLst/>
        </p:spPr>
      </p:pic>
    </p:spTree>
    <p:extLst>
      <p:ext uri="{BB962C8B-B14F-4D97-AF65-F5344CB8AC3E}">
        <p14:creationId xmlns:p14="http://schemas.microsoft.com/office/powerpoint/2010/main" val="1187299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3. L’idea di Nazione e il nazionalismo </a:t>
            </a:r>
            <a:r>
              <a:rPr lang="it-IT" sz="1600" dirty="0" smtClean="0"/>
              <a:t>(2)</a:t>
            </a:r>
            <a:endParaRPr lang="it-IT" dirty="0"/>
          </a:p>
        </p:txBody>
      </p:sp>
      <p:sp>
        <p:nvSpPr>
          <p:cNvPr id="3" name="Segnaposto contenuto 2"/>
          <p:cNvSpPr>
            <a:spLocks noGrp="1"/>
          </p:cNvSpPr>
          <p:nvPr>
            <p:ph idx="1"/>
          </p:nvPr>
        </p:nvSpPr>
        <p:spPr>
          <a:xfrm>
            <a:off x="504966" y="2331721"/>
            <a:ext cx="11150221" cy="4160520"/>
          </a:xfrm>
        </p:spPr>
        <p:txBody>
          <a:bodyPr>
            <a:noAutofit/>
          </a:bodyPr>
          <a:lstStyle/>
          <a:p>
            <a:pPr lvl="0" defTabSz="484631">
              <a:spcBef>
                <a:spcPts val="300"/>
              </a:spcBef>
              <a:buFont typeface="Arial" panose="020B0604020202020204" pitchFamily="34" charset="0"/>
              <a:buChar char="•"/>
              <a:defRPr sz="1800"/>
            </a:pPr>
            <a:r>
              <a:rPr lang="it-IT" sz="2200" dirty="0"/>
              <a:t>Nazionalismo è </a:t>
            </a:r>
            <a:r>
              <a:rPr lang="it-IT" sz="2200" dirty="0" smtClean="0"/>
              <a:t>il principio per cui ogni nazione deve avere il suo stato ovvero, nelle parole </a:t>
            </a:r>
            <a:r>
              <a:rPr lang="it-IT" sz="2200" dirty="0"/>
              <a:t>di </a:t>
            </a:r>
            <a:r>
              <a:rPr lang="it-IT" sz="2200" dirty="0" smtClean="0"/>
              <a:t>Gellner (1983</a:t>
            </a:r>
            <a:r>
              <a:rPr lang="it-IT" sz="2200" dirty="0"/>
              <a:t>: </a:t>
            </a:r>
            <a:r>
              <a:rPr lang="it-IT" sz="2200" dirty="0" smtClean="0"/>
              <a:t>1) il nazionalismo e’  «un </a:t>
            </a:r>
            <a:r>
              <a:rPr lang="it-IT" sz="2200" dirty="0"/>
              <a:t>principio politico che sostiene che l'unità nazionale e l'unità politica dovrebbero essere perfettamente coincidenti</a:t>
            </a:r>
            <a:r>
              <a:rPr lang="it-IT" sz="2200" dirty="0" smtClean="0"/>
              <a:t>".</a:t>
            </a:r>
          </a:p>
          <a:p>
            <a:pPr lvl="0" defTabSz="484631">
              <a:spcBef>
                <a:spcPts val="300"/>
              </a:spcBef>
              <a:buFont typeface="Arial" panose="020B0604020202020204" pitchFamily="34" charset="0"/>
              <a:buChar char="•"/>
              <a:defRPr sz="1800"/>
            </a:pPr>
            <a:endParaRPr lang="it-IT" sz="1000" dirty="0"/>
          </a:p>
          <a:p>
            <a:pPr lvl="0" defTabSz="484631">
              <a:spcBef>
                <a:spcPts val="300"/>
              </a:spcBef>
              <a:buFont typeface="Arial" panose="020B0604020202020204" pitchFamily="34" charset="0"/>
              <a:buChar char="•"/>
              <a:defRPr sz="1800"/>
            </a:pPr>
            <a:r>
              <a:rPr lang="it-IT" sz="2200" dirty="0" smtClean="0"/>
              <a:t>Il nazionalismo può anche incoraggiare </a:t>
            </a:r>
            <a:r>
              <a:rPr lang="it-IT" sz="2200" dirty="0"/>
              <a:t>un popolo a creare, in un unione con altri popoli e nazioni, nuove idee e istituzioni </a:t>
            </a:r>
            <a:r>
              <a:rPr lang="it-IT" sz="2200" dirty="0" smtClean="0"/>
              <a:t>(es. Svizzera, Belgio, Jugoslavia) o </a:t>
            </a:r>
            <a:r>
              <a:rPr lang="it-IT" sz="2200" dirty="0"/>
              <a:t>può spingere </a:t>
            </a:r>
            <a:r>
              <a:rPr lang="it-IT" sz="2200" dirty="0" smtClean="0"/>
              <a:t>alcuni popoli parte di stati multinazionali a </a:t>
            </a:r>
            <a:r>
              <a:rPr lang="it-IT" sz="2200" dirty="0"/>
              <a:t>chiedere </a:t>
            </a:r>
            <a:r>
              <a:rPr lang="it-IT" sz="2200" dirty="0" smtClean="0"/>
              <a:t>l’autodeterminazione (es. Slovacchia, Sud Sudan). </a:t>
            </a:r>
          </a:p>
          <a:p>
            <a:pPr lvl="0" defTabSz="484631">
              <a:spcBef>
                <a:spcPts val="300"/>
              </a:spcBef>
              <a:buFont typeface="Arial" panose="020B0604020202020204" pitchFamily="34" charset="0"/>
              <a:buChar char="•"/>
              <a:defRPr sz="1800"/>
            </a:pPr>
            <a:endParaRPr lang="it-IT" sz="1000" dirty="0"/>
          </a:p>
          <a:p>
            <a:pPr lvl="0" defTabSz="484631">
              <a:spcBef>
                <a:spcPts val="300"/>
              </a:spcBef>
              <a:buFont typeface="Arial" panose="020B0604020202020204" pitchFamily="34" charset="0"/>
              <a:buChar char="•"/>
              <a:defRPr sz="1800"/>
            </a:pPr>
            <a:r>
              <a:rPr lang="it-IT" sz="2200" dirty="0" smtClean="0"/>
              <a:t>Il </a:t>
            </a:r>
            <a:r>
              <a:rPr lang="it-IT" sz="2200" dirty="0"/>
              <a:t>nazionalismo ebbe un ruolo importante in molti momenti della storia d'Italia post-risorgimentale.</a:t>
            </a:r>
          </a:p>
          <a:p>
            <a:pPr lvl="0">
              <a:buFont typeface="Arial" panose="020B0604020202020204" pitchFamily="34" charset="0"/>
              <a:buChar char="•"/>
              <a:defRPr sz="1800"/>
            </a:pPr>
            <a:endParaRPr lang="it-IT" sz="2200" i="1" dirty="0"/>
          </a:p>
        </p:txBody>
      </p:sp>
    </p:spTree>
    <p:extLst>
      <p:ext uri="{BB962C8B-B14F-4D97-AF65-F5344CB8AC3E}">
        <p14:creationId xmlns:p14="http://schemas.microsoft.com/office/powerpoint/2010/main" val="522169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3. L’idea di Nazione e il nazionalismo </a:t>
            </a:r>
            <a:r>
              <a:rPr lang="it-IT" sz="1600" dirty="0" smtClean="0"/>
              <a:t>(3)</a:t>
            </a:r>
            <a:endParaRPr lang="it-IT" sz="1600" dirty="0"/>
          </a:p>
        </p:txBody>
      </p:sp>
      <p:sp>
        <p:nvSpPr>
          <p:cNvPr id="3" name="Segnaposto contenuto 2"/>
          <p:cNvSpPr>
            <a:spLocks noGrp="1"/>
          </p:cNvSpPr>
          <p:nvPr>
            <p:ph idx="1"/>
          </p:nvPr>
        </p:nvSpPr>
        <p:spPr>
          <a:xfrm>
            <a:off x="504966" y="2331721"/>
            <a:ext cx="11150221" cy="4160520"/>
          </a:xfrm>
        </p:spPr>
        <p:txBody>
          <a:bodyPr>
            <a:noAutofit/>
          </a:bodyPr>
          <a:lstStyle/>
          <a:p>
            <a:pPr defTabSz="484631">
              <a:spcBef>
                <a:spcPts val="300"/>
              </a:spcBef>
              <a:buFont typeface="Arial" panose="020B0604020202020204" pitchFamily="34" charset="0"/>
              <a:buChar char="•"/>
              <a:defRPr sz="1800"/>
            </a:pPr>
            <a:r>
              <a:rPr lang="it-IT" sz="2200" dirty="0" smtClean="0"/>
              <a:t>Prima </a:t>
            </a:r>
            <a:r>
              <a:rPr lang="it-IT" sz="2200" dirty="0"/>
              <a:t>G</a:t>
            </a:r>
            <a:r>
              <a:rPr lang="it-IT" sz="2200" dirty="0" smtClean="0"/>
              <a:t>uerra </a:t>
            </a:r>
            <a:r>
              <a:rPr lang="it-IT" sz="2200" dirty="0"/>
              <a:t>M</a:t>
            </a:r>
            <a:r>
              <a:rPr lang="it-IT" sz="2200" dirty="0" smtClean="0"/>
              <a:t>ondiale</a:t>
            </a:r>
            <a:r>
              <a:rPr lang="it-IT" sz="2200" dirty="0"/>
              <a:t>: i nazionalisti rivendicavano le terre italiane ancora sotto il dominio straniero </a:t>
            </a:r>
            <a:r>
              <a:rPr lang="it-IT" sz="2200" dirty="0" smtClean="0"/>
              <a:t>(‘le </a:t>
            </a:r>
            <a:r>
              <a:rPr lang="it-IT" sz="2200" dirty="0"/>
              <a:t>terre irredente</a:t>
            </a:r>
            <a:r>
              <a:rPr lang="it-IT" sz="2200" dirty="0" smtClean="0"/>
              <a:t>’: Trento e Trieste) </a:t>
            </a:r>
            <a:r>
              <a:rPr lang="it-IT" sz="2200" dirty="0"/>
              <a:t>e furono in prima linea come fautori </a:t>
            </a:r>
            <a:r>
              <a:rPr lang="it-IT" sz="2200" dirty="0" smtClean="0"/>
              <a:t>dell'interventismo.</a:t>
            </a:r>
          </a:p>
          <a:p>
            <a:pPr defTabSz="484631">
              <a:spcBef>
                <a:spcPts val="300"/>
              </a:spcBef>
              <a:buFont typeface="Arial" panose="020B0604020202020204" pitchFamily="34" charset="0"/>
              <a:buChar char="•"/>
              <a:defRPr sz="1800"/>
            </a:pPr>
            <a:endParaRPr lang="it-IT" sz="1000" dirty="0"/>
          </a:p>
          <a:p>
            <a:pPr lvl="0" defTabSz="484631">
              <a:spcBef>
                <a:spcPts val="300"/>
              </a:spcBef>
              <a:buFont typeface="Arial" panose="020B0604020202020204" pitchFamily="34" charset="0"/>
              <a:buChar char="•"/>
              <a:defRPr sz="1800"/>
            </a:pPr>
            <a:r>
              <a:rPr lang="it-IT" sz="2200" dirty="0" smtClean="0"/>
              <a:t>Tra le due guerre mondiali, anche in seguito ad un senso di revanscismo per la cosiddetta ‘vittoria mutilata’ (Italia) e le dure sanzioni imposte dai vincitori (Germania), nuovi nazionalismi emersero in Europa che spinsero all’espansione territoriale e alla deportazione e sterminio di coloro che non erano considerati come membri della nazione.</a:t>
            </a:r>
          </a:p>
          <a:p>
            <a:pPr lvl="0" defTabSz="484631">
              <a:spcBef>
                <a:spcPts val="300"/>
              </a:spcBef>
              <a:buFont typeface="Arial" panose="020B0604020202020204" pitchFamily="34" charset="0"/>
              <a:buChar char="•"/>
              <a:defRPr sz="1800"/>
            </a:pPr>
            <a:endParaRPr lang="it-IT" sz="1000" dirty="0"/>
          </a:p>
          <a:p>
            <a:pPr lvl="0" defTabSz="484631">
              <a:spcBef>
                <a:spcPts val="300"/>
              </a:spcBef>
              <a:buFont typeface="Arial" panose="020B0604020202020204" pitchFamily="34" charset="0"/>
              <a:buChar char="•"/>
              <a:defRPr sz="1800"/>
            </a:pPr>
            <a:r>
              <a:rPr lang="it-IT" sz="2200" dirty="0" smtClean="0"/>
              <a:t>Con la fine della Guerra Fredda e il crollo del Muro di Berlino, nuovi nazionalismi sono emersi nell’Est Europa e nello spazio ex-sovietico, dando origine a gurre sanguinose(Es</a:t>
            </a:r>
            <a:r>
              <a:rPr lang="it-IT" sz="2200" dirty="0"/>
              <a:t>: Jugoslavia)</a:t>
            </a:r>
          </a:p>
          <a:p>
            <a:pPr lvl="0">
              <a:buFont typeface="Arial" panose="020B0604020202020204" pitchFamily="34" charset="0"/>
              <a:buChar char="•"/>
              <a:defRPr sz="1800"/>
            </a:pPr>
            <a:endParaRPr lang="it-IT" sz="2200" i="1" dirty="0"/>
          </a:p>
        </p:txBody>
      </p:sp>
    </p:spTree>
    <p:extLst>
      <p:ext uri="{BB962C8B-B14F-4D97-AF65-F5344CB8AC3E}">
        <p14:creationId xmlns:p14="http://schemas.microsoft.com/office/powerpoint/2010/main" val="4006347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788526" cy="706964"/>
          </a:xfrm>
        </p:spPr>
        <p:txBody>
          <a:bodyPr/>
          <a:lstStyle/>
          <a:p>
            <a:r>
              <a:rPr lang="it-IT" dirty="0" smtClean="0"/>
              <a:t>4. L’Italia Risorgimentale: breve excursus </a:t>
            </a:r>
            <a:r>
              <a:rPr lang="it-IT" sz="1600" dirty="0" smtClean="0"/>
              <a:t>(1)</a:t>
            </a:r>
            <a:endParaRPr lang="it-IT" sz="1600" dirty="0"/>
          </a:p>
        </p:txBody>
      </p:sp>
      <p:sp>
        <p:nvSpPr>
          <p:cNvPr id="3" name="Segnaposto contenuto 2"/>
          <p:cNvSpPr>
            <a:spLocks noGrp="1"/>
          </p:cNvSpPr>
          <p:nvPr>
            <p:ph idx="1"/>
          </p:nvPr>
        </p:nvSpPr>
        <p:spPr>
          <a:xfrm>
            <a:off x="504966" y="2331721"/>
            <a:ext cx="11150221" cy="4160520"/>
          </a:xfrm>
        </p:spPr>
        <p:txBody>
          <a:bodyPr>
            <a:noAutofit/>
          </a:bodyPr>
          <a:lstStyle/>
          <a:p>
            <a:pPr defTabSz="297179">
              <a:spcBef>
                <a:spcPts val="0"/>
              </a:spcBef>
              <a:buSzTx/>
              <a:buFont typeface="Arial" panose="020B0604020202020204" pitchFamily="34" charset="0"/>
              <a:buChar char="•"/>
              <a:defRPr sz="1800"/>
            </a:pPr>
            <a:r>
              <a:rPr lang="it-IT" sz="2000" dirty="0" smtClean="0"/>
              <a:t>Nell’Italia risorgimentale l’idea </a:t>
            </a:r>
            <a:r>
              <a:rPr lang="it-IT" sz="2000" dirty="0"/>
              <a:t>nazionale trova assertori entusiasti pronti a sacrificare la propria vita in nome di questo ideale ossia </a:t>
            </a:r>
            <a:r>
              <a:rPr lang="it-IT" sz="2000" dirty="0" smtClean="0"/>
              <a:t>a dare uno stato unitario alla nazione italiana. </a:t>
            </a:r>
            <a:r>
              <a:rPr lang="it-IT" sz="2000" dirty="0"/>
              <a:t>L’idea di </a:t>
            </a:r>
            <a:r>
              <a:rPr lang="it-IT" sz="2000" dirty="0" smtClean="0"/>
              <a:t>patria/nazione </a:t>
            </a:r>
            <a:r>
              <a:rPr lang="it-IT" sz="2000" dirty="0"/>
              <a:t>fu una delle idee motrici che </a:t>
            </a:r>
            <a:r>
              <a:rPr lang="it-IT" sz="2000" dirty="0" smtClean="0"/>
              <a:t>a </a:t>
            </a:r>
            <a:r>
              <a:rPr lang="it-IT" sz="2000" dirty="0"/>
              <a:t>gran forza </a:t>
            </a:r>
            <a:r>
              <a:rPr lang="it-IT" sz="2000" dirty="0" smtClean="0"/>
              <a:t>caratterizzarono </a:t>
            </a:r>
            <a:r>
              <a:rPr lang="it-IT" sz="2000" dirty="0"/>
              <a:t>la storia del secolo </a:t>
            </a:r>
            <a:r>
              <a:rPr lang="it-IT" sz="2000" dirty="0" smtClean="0"/>
              <a:t>XIX </a:t>
            </a:r>
            <a:r>
              <a:rPr lang="it-IT" sz="2000" dirty="0"/>
              <a:t>(Chabod, 1992</a:t>
            </a:r>
            <a:r>
              <a:rPr lang="it-IT" sz="2000" dirty="0" smtClean="0"/>
              <a:t>).</a:t>
            </a:r>
            <a:endParaRPr lang="it-IT" sz="2000" dirty="0"/>
          </a:p>
          <a:p>
            <a:pPr marL="0" indent="0" defTabSz="297179">
              <a:spcBef>
                <a:spcPts val="0"/>
              </a:spcBef>
              <a:buSzTx/>
              <a:buNone/>
              <a:defRPr sz="1800"/>
            </a:pPr>
            <a:endParaRPr lang="it-IT" sz="1200" dirty="0"/>
          </a:p>
          <a:p>
            <a:pPr defTabSz="297179">
              <a:spcBef>
                <a:spcPts val="0"/>
              </a:spcBef>
              <a:buSzTx/>
              <a:buFont typeface="Arial" panose="020B0604020202020204" pitchFamily="34" charset="0"/>
              <a:buChar char="•"/>
              <a:defRPr sz="1800"/>
            </a:pPr>
            <a:r>
              <a:rPr lang="it-IT" sz="2000" dirty="0"/>
              <a:t>Il Risorgimento è un periodo </a:t>
            </a:r>
            <a:r>
              <a:rPr lang="it-IT" sz="2000" dirty="0" smtClean="0"/>
              <a:t>della storia d’Italia</a:t>
            </a:r>
            <a:r>
              <a:rPr lang="it-IT" sz="2000" dirty="0" smtClean="0">
                <a:solidFill>
                  <a:schemeClr val="tx1"/>
                </a:solidFill>
              </a:rPr>
              <a:t> </a:t>
            </a:r>
            <a:r>
              <a:rPr lang="it-IT" sz="2000" dirty="0"/>
              <a:t>durante il quale la penisola italiana consolidò la propria unità nazionale, </a:t>
            </a:r>
            <a:r>
              <a:rPr lang="it-IT" sz="2000" dirty="0" smtClean="0"/>
              <a:t>riunendo </a:t>
            </a:r>
            <a:r>
              <a:rPr lang="it-IT" sz="2000" dirty="0"/>
              <a:t>gli stati preunitari </a:t>
            </a:r>
            <a:r>
              <a:rPr lang="it-IT" sz="2000" dirty="0" smtClean="0"/>
              <a:t>italiani, </a:t>
            </a:r>
            <a:r>
              <a:rPr lang="it-IT" sz="2000" dirty="0"/>
              <a:t>il 17 marzo </a:t>
            </a:r>
            <a:r>
              <a:rPr lang="it-IT" sz="2000" dirty="0" smtClean="0"/>
              <a:t>1861, </a:t>
            </a:r>
            <a:r>
              <a:rPr lang="it-IT" sz="2000" dirty="0"/>
              <a:t>in un solo Stato </a:t>
            </a:r>
            <a:r>
              <a:rPr lang="it-IT" sz="2000" dirty="0" smtClean="0"/>
              <a:t>– il </a:t>
            </a:r>
            <a:r>
              <a:rPr lang="it-IT" sz="2000" dirty="0"/>
              <a:t>Regno </a:t>
            </a:r>
            <a:r>
              <a:rPr lang="it-IT" sz="2000" dirty="0" smtClean="0"/>
              <a:t>d'Italia.</a:t>
            </a:r>
            <a:endParaRPr lang="it-IT" sz="2000" dirty="0"/>
          </a:p>
          <a:p>
            <a:pPr defTabSz="297179">
              <a:spcBef>
                <a:spcPts val="0"/>
              </a:spcBef>
              <a:buSzTx/>
              <a:buFont typeface="Arial" panose="020B0604020202020204" pitchFamily="34" charset="0"/>
              <a:buChar char="•"/>
              <a:defRPr sz="1800"/>
            </a:pPr>
            <a:endParaRPr lang="it-IT" sz="1200" dirty="0"/>
          </a:p>
          <a:p>
            <a:pPr defTabSz="297179">
              <a:spcBef>
                <a:spcPts val="0"/>
              </a:spcBef>
              <a:buSzTx/>
              <a:buFont typeface="Arial" panose="020B0604020202020204" pitchFamily="34" charset="0"/>
              <a:buChar char="•"/>
              <a:defRPr sz="1800"/>
            </a:pPr>
            <a:r>
              <a:rPr lang="it-IT" sz="2000" dirty="0"/>
              <a:t>Cronologicamente, gli storici collocano il </a:t>
            </a:r>
            <a:r>
              <a:rPr lang="it-IT" sz="2000" dirty="0" smtClean="0"/>
              <a:t>Risorgimento </a:t>
            </a:r>
            <a:r>
              <a:rPr lang="it-IT" sz="2000" dirty="0"/>
              <a:t>subito dopo la fine del dominio Napoleonico e il Congresso di Vienna nel </a:t>
            </a:r>
            <a:r>
              <a:rPr lang="it-IT" sz="2000" dirty="0" smtClean="0"/>
              <a:t>1815. Il Risorgimento si  completa con </a:t>
            </a:r>
            <a:r>
              <a:rPr lang="it-IT" sz="2000" dirty="0"/>
              <a:t>l'annessione dello Stato Pontificio e lo spostamento della capitale a Roma nel 1871</a:t>
            </a:r>
            <a:r>
              <a:rPr lang="it-IT" sz="2000" dirty="0" smtClean="0"/>
              <a:t>.</a:t>
            </a:r>
            <a:endParaRPr lang="it-IT" sz="2000" dirty="0"/>
          </a:p>
        </p:txBody>
      </p:sp>
    </p:spTree>
    <p:extLst>
      <p:ext uri="{BB962C8B-B14F-4D97-AF65-F5344CB8AC3E}">
        <p14:creationId xmlns:p14="http://schemas.microsoft.com/office/powerpoint/2010/main" val="2253273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788526" cy="706964"/>
          </a:xfrm>
        </p:spPr>
        <p:txBody>
          <a:bodyPr/>
          <a:lstStyle/>
          <a:p>
            <a:r>
              <a:rPr lang="it-IT" dirty="0" smtClean="0"/>
              <a:t>4. L’Italia Risorgimentale: breve excursus </a:t>
            </a:r>
            <a:r>
              <a:rPr lang="it-IT" sz="1600" dirty="0" smtClean="0"/>
              <a:t>(2)</a:t>
            </a:r>
            <a:endParaRPr lang="it-IT" sz="1600" dirty="0"/>
          </a:p>
        </p:txBody>
      </p:sp>
      <p:sp>
        <p:nvSpPr>
          <p:cNvPr id="3" name="Segnaposto contenuto 2"/>
          <p:cNvSpPr>
            <a:spLocks noGrp="1"/>
          </p:cNvSpPr>
          <p:nvPr>
            <p:ph idx="1"/>
          </p:nvPr>
        </p:nvSpPr>
        <p:spPr>
          <a:xfrm>
            <a:off x="504966" y="2331720"/>
            <a:ext cx="11150221" cy="4364047"/>
          </a:xfrm>
        </p:spPr>
        <p:txBody>
          <a:bodyPr>
            <a:noAutofit/>
          </a:bodyPr>
          <a:lstStyle/>
          <a:p>
            <a:pPr lvl="0" defTabSz="297179">
              <a:spcBef>
                <a:spcPts val="0"/>
              </a:spcBef>
              <a:buSzTx/>
              <a:buFont typeface="Arial" panose="020B0604020202020204" pitchFamily="34" charset="0"/>
              <a:buChar char="•"/>
              <a:defRPr sz="1800"/>
            </a:pPr>
            <a:r>
              <a:rPr lang="it-IT" sz="2000" dirty="0" smtClean="0"/>
              <a:t>Protagonisti </a:t>
            </a:r>
            <a:r>
              <a:rPr lang="it-IT" sz="2000" dirty="0"/>
              <a:t>di questa era:</a:t>
            </a:r>
          </a:p>
          <a:p>
            <a:pPr marL="0" lvl="0" indent="0" defTabSz="297179">
              <a:spcBef>
                <a:spcPts val="0"/>
              </a:spcBef>
              <a:buSzTx/>
              <a:buFontTx/>
              <a:buNone/>
              <a:defRPr sz="1800"/>
            </a:pPr>
            <a:endParaRPr lang="it-IT" sz="1200" dirty="0"/>
          </a:p>
          <a:p>
            <a:pPr lvl="1" defTabSz="297179">
              <a:spcBef>
                <a:spcPts val="0"/>
              </a:spcBef>
              <a:buSzTx/>
              <a:defRPr sz="1800"/>
            </a:pPr>
            <a:r>
              <a:rPr lang="it-IT" dirty="0" smtClean="0"/>
              <a:t>Mazzini </a:t>
            </a:r>
            <a:r>
              <a:rPr lang="it-IT" dirty="0"/>
              <a:t>e la Giovine Italia </a:t>
            </a:r>
            <a:r>
              <a:rPr lang="it-IT" dirty="0" smtClean="0"/>
              <a:t>(INDIPENDENZA</a:t>
            </a:r>
            <a:r>
              <a:rPr lang="it-IT" dirty="0"/>
              <a:t>, UNITA’ e REPUBBLICA attraverso l’insurrezione del popolo</a:t>
            </a:r>
            <a:r>
              <a:rPr lang="it-IT" dirty="0" smtClean="0"/>
              <a:t>)</a:t>
            </a:r>
          </a:p>
          <a:p>
            <a:pPr lvl="1" defTabSz="297179">
              <a:spcBef>
                <a:spcPts val="0"/>
              </a:spcBef>
              <a:buSzTx/>
              <a:defRPr sz="1800"/>
            </a:pPr>
            <a:r>
              <a:rPr lang="it-IT" dirty="0" smtClean="0"/>
              <a:t>D’Azeglio </a:t>
            </a:r>
            <a:r>
              <a:rPr lang="it-IT" dirty="0"/>
              <a:t>la celebre frase… Abbiam fatto </a:t>
            </a:r>
            <a:r>
              <a:rPr lang="it-IT" dirty="0" smtClean="0"/>
              <a:t>l’Italia</a:t>
            </a:r>
          </a:p>
          <a:p>
            <a:pPr lvl="1" defTabSz="297179">
              <a:spcBef>
                <a:spcPts val="0"/>
              </a:spcBef>
              <a:buSzTx/>
              <a:defRPr sz="1800"/>
            </a:pPr>
            <a:r>
              <a:rPr lang="it-IT" dirty="0" smtClean="0"/>
              <a:t>Balbo</a:t>
            </a:r>
            <a:r>
              <a:rPr lang="it-IT" dirty="0"/>
              <a:t>, i fratelli Bandiera</a:t>
            </a:r>
            <a:r>
              <a:rPr lang="it-IT" dirty="0" smtClean="0"/>
              <a:t>, Mameli, ecc </a:t>
            </a:r>
            <a:endParaRPr lang="it-IT" dirty="0"/>
          </a:p>
          <a:p>
            <a:pPr lvl="1" defTabSz="297179">
              <a:spcBef>
                <a:spcPts val="0"/>
              </a:spcBef>
              <a:buSzTx/>
              <a:defRPr sz="1800"/>
            </a:pPr>
            <a:r>
              <a:rPr lang="it-IT" dirty="0" smtClean="0"/>
              <a:t>Cavour</a:t>
            </a:r>
            <a:r>
              <a:rPr lang="it-IT" dirty="0"/>
              <a:t>, Re Carlo Alberto</a:t>
            </a:r>
          </a:p>
          <a:p>
            <a:pPr marL="0" lvl="0" indent="0" defTabSz="297179">
              <a:spcBef>
                <a:spcPts val="0"/>
              </a:spcBef>
              <a:buSzTx/>
              <a:buFontTx/>
              <a:buNone/>
              <a:defRPr sz="1800"/>
            </a:pPr>
            <a:endParaRPr lang="it-IT" sz="2000" dirty="0"/>
          </a:p>
          <a:p>
            <a:pPr defTabSz="297179">
              <a:spcBef>
                <a:spcPts val="0"/>
              </a:spcBef>
              <a:buSzTx/>
              <a:buFont typeface="Arial" panose="020B0604020202020204" pitchFamily="34" charset="0"/>
              <a:buChar char="•"/>
              <a:defRPr sz="1800"/>
            </a:pPr>
            <a:r>
              <a:rPr lang="it-IT" sz="2000" dirty="0"/>
              <a:t>Eventi storici principali: </a:t>
            </a:r>
          </a:p>
          <a:p>
            <a:pPr marL="0" lvl="0" indent="0" defTabSz="297179">
              <a:spcBef>
                <a:spcPts val="0"/>
              </a:spcBef>
              <a:buSzTx/>
              <a:buFontTx/>
              <a:buNone/>
              <a:defRPr sz="1800"/>
            </a:pPr>
            <a:endParaRPr lang="it-IT" sz="1200" dirty="0"/>
          </a:p>
          <a:p>
            <a:pPr lvl="1" defTabSz="297179">
              <a:spcBef>
                <a:spcPts val="0"/>
              </a:spcBef>
              <a:buSzTx/>
              <a:defRPr sz="1800"/>
            </a:pPr>
            <a:r>
              <a:rPr lang="it-IT" dirty="0"/>
              <a:t>Moti del </a:t>
            </a:r>
            <a:r>
              <a:rPr lang="it-IT" dirty="0" smtClean="0"/>
              <a:t>20-21</a:t>
            </a:r>
          </a:p>
          <a:p>
            <a:pPr lvl="1" defTabSz="297179">
              <a:spcBef>
                <a:spcPts val="0"/>
              </a:spcBef>
              <a:buSzTx/>
              <a:defRPr sz="1800"/>
            </a:pPr>
            <a:r>
              <a:rPr lang="it-IT" dirty="0" smtClean="0"/>
              <a:t>Moti </a:t>
            </a:r>
            <a:r>
              <a:rPr lang="it-IT" dirty="0"/>
              <a:t>del </a:t>
            </a:r>
            <a:r>
              <a:rPr lang="it-IT" dirty="0" smtClean="0"/>
              <a:t>30-31</a:t>
            </a:r>
          </a:p>
          <a:p>
            <a:pPr lvl="1" defTabSz="297179">
              <a:spcBef>
                <a:spcPts val="0"/>
              </a:spcBef>
              <a:buSzTx/>
              <a:defRPr sz="1800"/>
            </a:pPr>
            <a:r>
              <a:rPr lang="it-IT" dirty="0" smtClean="0"/>
              <a:t>Moti </a:t>
            </a:r>
            <a:r>
              <a:rPr lang="it-IT" dirty="0"/>
              <a:t>del </a:t>
            </a:r>
            <a:r>
              <a:rPr lang="it-IT" dirty="0" smtClean="0"/>
              <a:t>48</a:t>
            </a:r>
          </a:p>
          <a:p>
            <a:pPr lvl="1" defTabSz="297179">
              <a:spcBef>
                <a:spcPts val="0"/>
              </a:spcBef>
              <a:buSzTx/>
              <a:defRPr sz="1800"/>
            </a:pPr>
            <a:r>
              <a:rPr lang="it-IT" dirty="0" smtClean="0"/>
              <a:t>Le </a:t>
            </a:r>
            <a:r>
              <a:rPr lang="it-IT" dirty="0"/>
              <a:t>guerre di Indipendenza </a:t>
            </a:r>
            <a:endParaRPr lang="it-IT" dirty="0" smtClean="0"/>
          </a:p>
          <a:p>
            <a:pPr lvl="1" defTabSz="297179">
              <a:spcBef>
                <a:spcPts val="0"/>
              </a:spcBef>
              <a:buSzTx/>
              <a:defRPr sz="1800"/>
            </a:pPr>
            <a:r>
              <a:rPr lang="it-IT" dirty="0" smtClean="0"/>
              <a:t>Unità </a:t>
            </a:r>
            <a:r>
              <a:rPr lang="it-IT" dirty="0"/>
              <a:t>d’Italia </a:t>
            </a:r>
            <a:endParaRPr lang="it-IT" dirty="0" smtClean="0"/>
          </a:p>
          <a:p>
            <a:pPr lvl="1" defTabSz="297179">
              <a:spcBef>
                <a:spcPts val="0"/>
              </a:spcBef>
              <a:buSzTx/>
              <a:defRPr sz="1800"/>
            </a:pPr>
            <a:r>
              <a:rPr lang="it-IT" dirty="0" smtClean="0"/>
              <a:t>Lo </a:t>
            </a:r>
            <a:r>
              <a:rPr lang="it-IT" dirty="0"/>
              <a:t>Statuto Albertino </a:t>
            </a:r>
          </a:p>
          <a:p>
            <a:pPr lvl="0">
              <a:buFont typeface="Arial" panose="020B0604020202020204" pitchFamily="34" charset="0"/>
              <a:buChar char="•"/>
              <a:defRPr sz="1800"/>
            </a:pPr>
            <a:endParaRPr lang="it-IT" sz="2000" i="1" dirty="0"/>
          </a:p>
        </p:txBody>
      </p:sp>
    </p:spTree>
    <p:extLst>
      <p:ext uri="{BB962C8B-B14F-4D97-AF65-F5344CB8AC3E}">
        <p14:creationId xmlns:p14="http://schemas.microsoft.com/office/powerpoint/2010/main" val="1734381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99863" y="507650"/>
            <a:ext cx="5668925" cy="474989"/>
          </a:xfrm>
        </p:spPr>
        <p:txBody>
          <a:bodyPr/>
          <a:lstStyle/>
          <a:p>
            <a:r>
              <a:rPr lang="it-IT" sz="2400" dirty="0" smtClean="0"/>
              <a:t>1815: penisola italica</a:t>
            </a:r>
            <a:endParaRPr lang="it-IT" sz="2400" dirty="0"/>
          </a:p>
        </p:txBody>
      </p:sp>
      <p:sp>
        <p:nvSpPr>
          <p:cNvPr id="2" name="Segnaposto testo 1"/>
          <p:cNvSpPr>
            <a:spLocks noGrp="1"/>
          </p:cNvSpPr>
          <p:nvPr>
            <p:ph type="body" idx="1"/>
          </p:nvPr>
        </p:nvSpPr>
        <p:spPr>
          <a:xfrm>
            <a:off x="6619164" y="1228298"/>
            <a:ext cx="4681182" cy="5145205"/>
          </a:xfrm>
        </p:spPr>
        <p:txBody>
          <a:bodyPr anchor="t"/>
          <a:lstStyle/>
          <a:p>
            <a:pPr algn="just"/>
            <a:r>
              <a:rPr lang="it-IT" b="1" dirty="0">
                <a:solidFill>
                  <a:srgbClr val="0070C0"/>
                </a:solidFill>
              </a:rPr>
              <a:t>L’Italia </a:t>
            </a:r>
            <a:r>
              <a:rPr lang="it-IT" b="1" dirty="0" err="1">
                <a:solidFill>
                  <a:srgbClr val="0070C0"/>
                </a:solidFill>
              </a:rPr>
              <a:t>pre</a:t>
            </a:r>
            <a:r>
              <a:rPr lang="it-IT" b="1" dirty="0">
                <a:solidFill>
                  <a:srgbClr val="0070C0"/>
                </a:solidFill>
              </a:rPr>
              <a:t>-unitaria dal 1829 al </a:t>
            </a:r>
            <a:r>
              <a:rPr lang="it-IT" b="1" dirty="0" smtClean="0">
                <a:solidFill>
                  <a:srgbClr val="0070C0"/>
                </a:solidFill>
              </a:rPr>
              <a:t>1870: </a:t>
            </a:r>
            <a:r>
              <a:rPr lang="it-IT" cap="none" dirty="0" smtClean="0">
                <a:solidFill>
                  <a:srgbClr val="252525"/>
                </a:solidFill>
              </a:rPr>
              <a:t>Una carta storica che mostra i mutamenti dell’assetto territoriale dell’Italia risorgimentale dal 1829 al 1870</a:t>
            </a:r>
            <a:endParaRPr lang="it-IT" u="sng" dirty="0">
              <a:solidFill>
                <a:srgbClr val="0000FF"/>
              </a:solidFill>
              <a:uFill>
                <a:solidFill>
                  <a:srgbClr val="0000FF"/>
                </a:solidFill>
              </a:uFill>
              <a:sym typeface="Helvetica"/>
              <a:hlinkClick r:id="rId2"/>
            </a:endParaRPr>
          </a:p>
          <a:p>
            <a:pPr lvl="0">
              <a:buClr>
                <a:srgbClr val="0070C0"/>
              </a:buClr>
              <a:buFont typeface="Arial" panose="020B0604020202020204" pitchFamily="34" charset="0"/>
              <a:buChar char="•"/>
            </a:pPr>
            <a:r>
              <a:rPr lang="it-IT" u="sng" dirty="0">
                <a:solidFill>
                  <a:srgbClr val="0070C0"/>
                </a:solidFill>
                <a:uFill>
                  <a:solidFill>
                    <a:srgbClr val="0000FF"/>
                  </a:solidFill>
                </a:uFill>
                <a:sym typeface="Helvetica"/>
                <a:hlinkClick r:id="rId2"/>
              </a:rPr>
              <a:t>http://cmapspublic.ihmc.us/rid=1MCSND959-19RRZWX-1R21/Risorgimento.gif</a:t>
            </a:r>
            <a:endParaRPr lang="it-IT" dirty="0">
              <a:solidFill>
                <a:srgbClr val="0070C0"/>
              </a:solidFill>
              <a:sym typeface="Helvetica"/>
            </a:endParaRPr>
          </a:p>
          <a:p>
            <a:endParaRPr lang="it-IT" b="1" dirty="0">
              <a:solidFill>
                <a:srgbClr val="0070C0"/>
              </a:solidFill>
            </a:endParaRPr>
          </a:p>
        </p:txBody>
      </p:sp>
      <p:pic>
        <p:nvPicPr>
          <p:cNvPr id="4" name="pasted-image.tif"/>
          <p:cNvPicPr>
            <a:picLocks noGrp="1"/>
          </p:cNvPicPr>
          <p:nvPr>
            <p:ph idx="4294967295"/>
          </p:nvPr>
        </p:nvPicPr>
        <p:blipFill>
          <a:blip r:embed="rId3">
            <a:extLst/>
          </a:blip>
          <a:stretch>
            <a:fillRect/>
          </a:stretch>
        </p:blipFill>
        <p:spPr>
          <a:xfrm>
            <a:off x="499863" y="982639"/>
            <a:ext cx="5605462" cy="5390865"/>
          </a:xfrm>
          <a:prstGeom prst="rect">
            <a:avLst/>
          </a:prstGeom>
          <a:ln w="12700">
            <a:solidFill>
              <a:srgbClr val="DDDDDD"/>
            </a:solidFill>
            <a:miter lim="400000"/>
          </a:ln>
        </p:spPr>
      </p:pic>
    </p:spTree>
    <p:extLst>
      <p:ext uri="{BB962C8B-B14F-4D97-AF65-F5344CB8AC3E}">
        <p14:creationId xmlns:p14="http://schemas.microsoft.com/office/powerpoint/2010/main" val="94780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2671" y="973668"/>
            <a:ext cx="9660194" cy="706964"/>
          </a:xfrm>
        </p:spPr>
        <p:txBody>
          <a:bodyPr/>
          <a:lstStyle/>
          <a:p>
            <a:r>
              <a:rPr lang="it-IT" dirty="0" smtClean="0"/>
              <a:t>5. Come fare gli italiani? </a:t>
            </a:r>
            <a:r>
              <a:rPr lang="it-IT" sz="1600" dirty="0" smtClean="0"/>
              <a:t>(1)</a:t>
            </a:r>
            <a:endParaRPr lang="it-IT" sz="1600" dirty="0"/>
          </a:p>
        </p:txBody>
      </p:sp>
      <p:sp>
        <p:nvSpPr>
          <p:cNvPr id="3" name="Segnaposto contenuto 2"/>
          <p:cNvSpPr>
            <a:spLocks noGrp="1"/>
          </p:cNvSpPr>
          <p:nvPr>
            <p:ph idx="1"/>
          </p:nvPr>
        </p:nvSpPr>
        <p:spPr>
          <a:xfrm>
            <a:off x="457200" y="2330245"/>
            <a:ext cx="11238271" cy="4203290"/>
          </a:xfrm>
        </p:spPr>
        <p:txBody>
          <a:bodyPr>
            <a:normAutofit lnSpcReduction="10000"/>
          </a:bodyPr>
          <a:lstStyle/>
          <a:p>
            <a:pPr lvl="0">
              <a:buFont typeface="Arial" panose="020B0604020202020204" pitchFamily="34" charset="0"/>
              <a:buChar char="•"/>
              <a:defRPr sz="1800"/>
            </a:pPr>
            <a:r>
              <a:rPr lang="it-IT" sz="2000" i="1" dirty="0" smtClean="0"/>
              <a:t>«E </a:t>
            </a:r>
            <a:r>
              <a:rPr lang="it-IT" sz="2000" i="1" dirty="0"/>
              <a:t>voi vi state divisi separati da leggi, da dogane, da barriere, da soldatesche, mal noti gli uni agli altri, anzi spesso ostili tra voi, ubbidienti a vecchie e solfe rivalità fomentate, perché siate sempre deboli, da vostri padroni, e vi dite romagnoli, genovesi, piemontesi, napoletani, quando non dovreste dirvi ed esser che </a:t>
            </a:r>
            <a:r>
              <a:rPr lang="it-IT" sz="2000" i="1" dirty="0" smtClean="0"/>
              <a:t>italiani»                  (</a:t>
            </a:r>
            <a:r>
              <a:rPr lang="it-IT" sz="2000" dirty="0" smtClean="0"/>
              <a:t>Mazzini </a:t>
            </a:r>
            <a:r>
              <a:rPr lang="it-IT" sz="2000" dirty="0"/>
              <a:t>agli operai italiani </a:t>
            </a:r>
            <a:r>
              <a:rPr lang="it-IT" sz="2000" dirty="0" smtClean="0"/>
              <a:t>anno</a:t>
            </a:r>
            <a:r>
              <a:rPr lang="it-IT" sz="2000" dirty="0" smtClean="0">
                <a:solidFill>
                  <a:srgbClr val="FF0000"/>
                </a:solidFill>
              </a:rPr>
              <a:t>XXXX)</a:t>
            </a:r>
            <a:endParaRPr lang="it-IT" sz="2000" dirty="0">
              <a:solidFill>
                <a:srgbClr val="FF0000"/>
              </a:solidFill>
            </a:endParaRPr>
          </a:p>
          <a:p>
            <a:pPr lvl="0">
              <a:buFont typeface="Arial" panose="020B0604020202020204" pitchFamily="34" charset="0"/>
              <a:buChar char="•"/>
              <a:defRPr sz="1800"/>
            </a:pPr>
            <a:r>
              <a:rPr lang="it-IT" sz="2000" dirty="0"/>
              <a:t>Come suggestionare l’immaginario delle giovani generazioni e diffondere la lingua unitaria e le buone idee di un vero italiano? Il gioco dell’oca, cartoline, fumetti e giornalini per ragazzi, volantini, almanacchi, sussidiari scolastici</a:t>
            </a:r>
          </a:p>
          <a:p>
            <a:pPr lvl="0">
              <a:buFont typeface="Arial" panose="020B0604020202020204" pitchFamily="34" charset="0"/>
              <a:buChar char="•"/>
              <a:defRPr sz="1800"/>
            </a:pPr>
            <a:r>
              <a:rPr lang="it-IT" sz="2000" dirty="0"/>
              <a:t>Il giornalino della Domenica: “</a:t>
            </a:r>
            <a:r>
              <a:rPr lang="it-IT" sz="2000" i="1" dirty="0">
                <a:ea typeface="Calibri"/>
                <a:cs typeface="Calibri"/>
                <a:sym typeface="Calibri"/>
              </a:rPr>
              <a:t>L’Italia è bella, libera e una. Questo lo sanno tutti i bravi lettori del Giornalino. Ma certo solo alcuno di essi sa che qualche lembo di terra italiana rimase e rimane ancora sotto altro governo. Non che i grandi cuori e i valorosi eroi che combatterono per l’indipendenza italiano non abbiano versato sangue anche per queste terre! Tutt’altro! […]” </a:t>
            </a:r>
            <a:r>
              <a:rPr lang="it-IT" sz="2000" i="1" dirty="0" smtClean="0">
                <a:ea typeface="Calibri"/>
                <a:cs typeface="Calibri"/>
                <a:sym typeface="Calibri"/>
              </a:rPr>
              <a:t>L. Bertelli </a:t>
            </a:r>
            <a:r>
              <a:rPr lang="it-IT" sz="2000" i="1" dirty="0">
                <a:ea typeface="Calibri"/>
                <a:cs typeface="Calibri"/>
                <a:sym typeface="Calibri"/>
              </a:rPr>
              <a:t>detto Vamba 1906 </a:t>
            </a:r>
            <a:r>
              <a:rPr lang="it-IT" sz="2000" i="1" dirty="0"/>
              <a:t>(p. 70)</a:t>
            </a:r>
          </a:p>
          <a:p>
            <a:endParaRPr lang="it-IT" dirty="0"/>
          </a:p>
        </p:txBody>
      </p:sp>
    </p:spTree>
    <p:extLst>
      <p:ext uri="{BB962C8B-B14F-4D97-AF65-F5344CB8AC3E}">
        <p14:creationId xmlns:p14="http://schemas.microsoft.com/office/powerpoint/2010/main" val="729072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6036" y="928049"/>
            <a:ext cx="3821373" cy="5090614"/>
          </a:xfrm>
        </p:spPr>
        <p:txBody>
          <a:bodyPr anchor="t"/>
          <a:lstStyle/>
          <a:p>
            <a:r>
              <a:rPr lang="it-IT" sz="3200" dirty="0" smtClean="0"/>
              <a:t>5. Come fare gli italiani? </a:t>
            </a:r>
            <a:r>
              <a:rPr lang="it-IT" sz="1600" dirty="0" smtClean="0"/>
              <a:t>(2) </a:t>
            </a:r>
            <a:br>
              <a:rPr lang="it-IT" sz="1600" dirty="0" smtClean="0"/>
            </a:br>
            <a:r>
              <a:rPr lang="it-IT" sz="3200" dirty="0" smtClean="0"/>
              <a:t/>
            </a:r>
            <a:br>
              <a:rPr lang="it-IT" sz="3200" dirty="0" smtClean="0"/>
            </a:br>
            <a:r>
              <a:rPr lang="it-IT" dirty="0" smtClean="0"/>
              <a:t>Il gioco dell’oca come strumento per fare gli italiani </a:t>
            </a:r>
            <a:endParaRPr lang="it-IT" sz="3200" dirty="0"/>
          </a:p>
        </p:txBody>
      </p:sp>
      <p:pic>
        <p:nvPicPr>
          <p:cNvPr id="4" name="Segnaposto contenuto 3"/>
          <p:cNvPicPr>
            <a:picLocks noGrp="1" noChangeAspect="1"/>
          </p:cNvPicPr>
          <p:nvPr>
            <p:ph idx="1"/>
          </p:nvPr>
        </p:nvPicPr>
        <p:blipFill>
          <a:blip r:embed="rId3"/>
          <a:stretch>
            <a:fillRect/>
          </a:stretch>
        </p:blipFill>
        <p:spPr>
          <a:xfrm>
            <a:off x="5043949" y="353961"/>
            <a:ext cx="5089858" cy="6209071"/>
          </a:xfrm>
        </p:spPr>
      </p:pic>
    </p:spTree>
    <p:extLst>
      <p:ext uri="{BB962C8B-B14F-4D97-AF65-F5344CB8AC3E}">
        <p14:creationId xmlns:p14="http://schemas.microsoft.com/office/powerpoint/2010/main" val="13645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22671" y="973668"/>
            <a:ext cx="9193695" cy="706964"/>
          </a:xfrm>
        </p:spPr>
        <p:txBody>
          <a:bodyPr/>
          <a:lstStyle/>
          <a:p>
            <a:r>
              <a:rPr lang="it-IT" dirty="0" smtClean="0"/>
              <a:t>6. Alcuni cenni letterari</a:t>
            </a:r>
            <a:endParaRPr lang="it-IT" dirty="0"/>
          </a:p>
        </p:txBody>
      </p:sp>
      <p:sp>
        <p:nvSpPr>
          <p:cNvPr id="6" name="Segnaposto contenuto 5"/>
          <p:cNvSpPr>
            <a:spLocks noGrp="1"/>
          </p:cNvSpPr>
          <p:nvPr>
            <p:ph idx="1"/>
          </p:nvPr>
        </p:nvSpPr>
        <p:spPr>
          <a:xfrm>
            <a:off x="516194" y="2315497"/>
            <a:ext cx="11208774" cy="4277032"/>
          </a:xfrm>
        </p:spPr>
        <p:txBody>
          <a:bodyPr>
            <a:normAutofit fontScale="85000" lnSpcReduction="10000"/>
          </a:bodyPr>
          <a:lstStyle/>
          <a:p>
            <a:pPr marL="0" lvl="0" indent="0" defTabSz="434340">
              <a:spcBef>
                <a:spcPts val="0"/>
              </a:spcBef>
              <a:buSzTx/>
              <a:buFontTx/>
              <a:buNone/>
              <a:defRPr sz="1800"/>
            </a:pPr>
            <a:r>
              <a:rPr lang="it-IT" dirty="0"/>
              <a:t>Dante nel canto X dell’Inferno (v. 26) per bocca di Farinata definisce “</a:t>
            </a:r>
            <a:r>
              <a:rPr lang="it-IT" dirty="0" err="1"/>
              <a:t>nobil</a:t>
            </a:r>
            <a:r>
              <a:rPr lang="it-IT" dirty="0"/>
              <a:t> patria” Firenze</a:t>
            </a:r>
          </a:p>
          <a:p>
            <a:pPr marL="0" lvl="0" indent="0" defTabSz="434340">
              <a:spcBef>
                <a:spcPts val="0"/>
              </a:spcBef>
              <a:buSzTx/>
              <a:buFontTx/>
              <a:buNone/>
              <a:defRPr sz="1800"/>
            </a:pPr>
            <a:endParaRPr lang="it-IT" dirty="0"/>
          </a:p>
          <a:p>
            <a:pPr marL="0" lvl="0" indent="0" defTabSz="434340">
              <a:spcBef>
                <a:spcPts val="0"/>
              </a:spcBef>
              <a:buSzTx/>
              <a:buFontTx/>
              <a:buNone/>
              <a:defRPr sz="1800"/>
            </a:pPr>
            <a:r>
              <a:rPr lang="it-IT" dirty="0"/>
              <a:t>De </a:t>
            </a:r>
            <a:r>
              <a:rPr lang="it-IT" dirty="0" err="1"/>
              <a:t>vulgari</a:t>
            </a:r>
            <a:r>
              <a:rPr lang="it-IT" dirty="0"/>
              <a:t> </a:t>
            </a:r>
            <a:r>
              <a:rPr lang="it-IT" dirty="0" err="1"/>
              <a:t>eloquentia</a:t>
            </a:r>
            <a:r>
              <a:rPr lang="it-IT" dirty="0"/>
              <a:t>: </a:t>
            </a:r>
            <a:r>
              <a:rPr lang="it-IT" i="1" dirty="0"/>
              <a:t>“Quelli che nell’affermare dicono sì, tengono la parte orientale dai confini dei Genovesi fino a quel promontorio d’Italia [Istria], dove comincia il seno del mare Adriatico, e alla Sicilia” </a:t>
            </a:r>
            <a:r>
              <a:rPr lang="it-IT" dirty="0"/>
              <a:t>(I, 8)</a:t>
            </a:r>
          </a:p>
          <a:p>
            <a:pPr marL="0" lvl="0" indent="0" defTabSz="434340">
              <a:spcBef>
                <a:spcPts val="0"/>
              </a:spcBef>
              <a:buSzTx/>
              <a:buFontTx/>
              <a:buNone/>
              <a:defRPr sz="1800"/>
            </a:pPr>
            <a:endParaRPr lang="it-IT" dirty="0"/>
          </a:p>
          <a:p>
            <a:pPr marL="0" lvl="0" indent="0" defTabSz="434340">
              <a:spcBef>
                <a:spcPts val="0"/>
              </a:spcBef>
              <a:buSzTx/>
              <a:buFontTx/>
              <a:buNone/>
              <a:defRPr sz="1800"/>
            </a:pPr>
            <a:r>
              <a:rPr lang="it-IT" dirty="0"/>
              <a:t>Divina Commedia</a:t>
            </a:r>
            <a:r>
              <a:rPr lang="it-IT" dirty="0" smtClean="0"/>
              <a:t>: </a:t>
            </a:r>
            <a:r>
              <a:rPr lang="it-IT" i="1" dirty="0" smtClean="0"/>
              <a:t>“</a:t>
            </a:r>
            <a:r>
              <a:rPr lang="it-IT" i="1" dirty="0"/>
              <a:t>Carnaro, / ch’Italia chiude e suoi termini bagna” (Inf. IX, 113-114) </a:t>
            </a:r>
            <a:r>
              <a:rPr lang="it-IT" dirty="0"/>
              <a:t>e </a:t>
            </a:r>
            <a:r>
              <a:rPr lang="it-IT" i="1" dirty="0"/>
              <a:t>“l’Alpe che serra Lamagna / sovra </a:t>
            </a:r>
            <a:r>
              <a:rPr lang="it-IT" i="1" dirty="0" err="1"/>
              <a:t>Tiralli</a:t>
            </a:r>
            <a:r>
              <a:rPr lang="it-IT" i="1" dirty="0"/>
              <a:t>”</a:t>
            </a:r>
            <a:r>
              <a:rPr lang="it-IT" dirty="0"/>
              <a:t>, cioè Tirolo (</a:t>
            </a:r>
            <a:r>
              <a:rPr lang="it-IT" i="1" dirty="0" err="1"/>
              <a:t>Inf</a:t>
            </a:r>
            <a:r>
              <a:rPr lang="it-IT" i="1" dirty="0"/>
              <a:t>.</a:t>
            </a:r>
            <a:r>
              <a:rPr lang="it-IT" dirty="0"/>
              <a:t> XX, 63)</a:t>
            </a:r>
          </a:p>
          <a:p>
            <a:pPr marL="0" lvl="0" indent="0" defTabSz="434340">
              <a:spcBef>
                <a:spcPts val="0"/>
              </a:spcBef>
              <a:buSzTx/>
              <a:buFontTx/>
              <a:buNone/>
              <a:defRPr sz="1800"/>
            </a:pPr>
            <a:endParaRPr lang="it-IT" dirty="0"/>
          </a:p>
          <a:p>
            <a:pPr marL="0" lvl="0" indent="0" defTabSz="434340">
              <a:spcBef>
                <a:spcPts val="0"/>
              </a:spcBef>
              <a:buSzTx/>
              <a:buFontTx/>
              <a:buNone/>
              <a:defRPr sz="1800"/>
            </a:pPr>
            <a:r>
              <a:rPr lang="it-IT" dirty="0"/>
              <a:t>Petrarca nel sonetto </a:t>
            </a:r>
            <a:r>
              <a:rPr lang="it-IT" i="1" dirty="0"/>
              <a:t>“O d’ardente </a:t>
            </a:r>
            <a:r>
              <a:rPr lang="it-IT" i="1" dirty="0" err="1"/>
              <a:t>vertute</a:t>
            </a:r>
            <a:r>
              <a:rPr lang="it-IT" i="1" dirty="0"/>
              <a:t>”</a:t>
            </a:r>
            <a:r>
              <a:rPr lang="it-IT" dirty="0"/>
              <a:t> </a:t>
            </a:r>
            <a:r>
              <a:rPr lang="it-IT" i="1" dirty="0"/>
              <a:t>“il bel Paese / ch’</a:t>
            </a:r>
            <a:r>
              <a:rPr lang="it-IT" i="1" dirty="0" err="1"/>
              <a:t>Appennin</a:t>
            </a:r>
            <a:r>
              <a:rPr lang="it-IT" i="1" dirty="0"/>
              <a:t> parte e ’l mar circonda e l’Alpe”.</a:t>
            </a:r>
          </a:p>
          <a:p>
            <a:pPr marL="0" lvl="0" indent="0" defTabSz="434340">
              <a:spcBef>
                <a:spcPts val="0"/>
              </a:spcBef>
              <a:buSzTx/>
              <a:buFontTx/>
              <a:buNone/>
              <a:defRPr sz="1800"/>
            </a:pPr>
            <a:endParaRPr lang="it-IT" dirty="0"/>
          </a:p>
          <a:p>
            <a:pPr marL="0" lvl="0" indent="0" defTabSz="434340">
              <a:spcBef>
                <a:spcPts val="0"/>
              </a:spcBef>
              <a:buSzTx/>
              <a:buFontTx/>
              <a:buNone/>
              <a:defRPr sz="1800"/>
            </a:pPr>
            <a:r>
              <a:rPr lang="it-IT" dirty="0"/>
              <a:t>Manzoni nel coro del Conte di Carmagnola (</a:t>
            </a:r>
            <a:r>
              <a:rPr lang="it-IT" dirty="0" err="1"/>
              <a:t>vv</a:t>
            </a:r>
            <a:r>
              <a:rPr lang="it-IT" dirty="0"/>
              <a:t>. 21-25):</a:t>
            </a:r>
          </a:p>
          <a:p>
            <a:pPr marL="0" lvl="0" indent="0" algn="r" defTabSz="434340">
              <a:spcBef>
                <a:spcPts val="0"/>
              </a:spcBef>
              <a:buSzTx/>
              <a:buFontTx/>
              <a:buNone/>
              <a:defRPr sz="1800"/>
            </a:pPr>
            <a:r>
              <a:rPr lang="it-IT" i="1" dirty="0"/>
              <a:t>Questa terra fu a tutti </a:t>
            </a:r>
            <a:r>
              <a:rPr lang="it-IT" i="1" dirty="0" err="1"/>
              <a:t>nudrice</a:t>
            </a:r>
            <a:r>
              <a:rPr lang="it-IT" i="1" dirty="0"/>
              <a:t>,</a:t>
            </a:r>
            <a:br>
              <a:rPr lang="it-IT" i="1" dirty="0"/>
            </a:br>
            <a:r>
              <a:rPr lang="it-IT" i="1" dirty="0"/>
              <a:t>questa terra di sangue ora intrisa, </a:t>
            </a:r>
            <a:br>
              <a:rPr lang="it-IT" i="1" dirty="0"/>
            </a:br>
            <a:r>
              <a:rPr lang="it-IT" i="1" dirty="0"/>
              <a:t>che natura dall’altre ha divisa,</a:t>
            </a:r>
            <a:br>
              <a:rPr lang="it-IT" i="1" dirty="0"/>
            </a:br>
            <a:r>
              <a:rPr lang="it-IT" i="1" dirty="0"/>
              <a:t>e ricinta con l’alpe e col mar.</a:t>
            </a:r>
          </a:p>
          <a:p>
            <a:pPr marL="0" lvl="0" indent="0" algn="r" defTabSz="434340">
              <a:spcBef>
                <a:spcPts val="0"/>
              </a:spcBef>
              <a:buSzTx/>
              <a:buFontTx/>
              <a:buNone/>
              <a:defRPr sz="1800"/>
            </a:pPr>
            <a:endParaRPr lang="it-IT" dirty="0"/>
          </a:p>
          <a:p>
            <a:pPr marL="0" lvl="0" indent="0" defTabSz="434340">
              <a:spcBef>
                <a:spcPts val="0"/>
              </a:spcBef>
              <a:buSzTx/>
              <a:buFontTx/>
              <a:buNone/>
              <a:defRPr sz="1800"/>
            </a:pPr>
            <a:r>
              <a:rPr lang="it-IT" dirty="0"/>
              <a:t>Carducci: </a:t>
            </a:r>
            <a:r>
              <a:rPr lang="it-IT" i="1" dirty="0"/>
              <a:t>“la suprema religione del cuore, dell’intelletto, della volontà”</a:t>
            </a:r>
          </a:p>
          <a:p>
            <a:pPr marL="0" lvl="0" indent="0" defTabSz="434340">
              <a:spcBef>
                <a:spcPts val="0"/>
              </a:spcBef>
              <a:buSzTx/>
              <a:buFontTx/>
              <a:buNone/>
              <a:defRPr sz="1800"/>
            </a:pPr>
            <a:endParaRPr lang="it-IT" dirty="0"/>
          </a:p>
          <a:p>
            <a:pPr marL="0" lvl="0" indent="0" defTabSz="434340">
              <a:spcBef>
                <a:spcPts val="0"/>
              </a:spcBef>
              <a:buSzTx/>
              <a:buFontTx/>
              <a:buNone/>
              <a:defRPr sz="1800"/>
            </a:pPr>
            <a:r>
              <a:rPr lang="it-IT" dirty="0"/>
              <a:t>Croce: </a:t>
            </a:r>
            <a:r>
              <a:rPr lang="it-IT" i="1" dirty="0"/>
              <a:t>“che si bestemmia e si ama, per cui si soffre e s’inorgoglisce, e che sta realmente alla cima dell’anima, cosa sacra”.</a:t>
            </a:r>
          </a:p>
          <a:p>
            <a:pPr marL="0" indent="0">
              <a:buNone/>
            </a:pPr>
            <a:endParaRPr lang="it-IT" dirty="0"/>
          </a:p>
        </p:txBody>
      </p:sp>
    </p:spTree>
    <p:extLst>
      <p:ext uri="{BB962C8B-B14F-4D97-AF65-F5344CB8AC3E}">
        <p14:creationId xmlns:p14="http://schemas.microsoft.com/office/powerpoint/2010/main" val="151297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pPr lvl="0"/>
            <a:endParaRPr/>
          </a:p>
        </p:txBody>
      </p:sp>
      <p:sp>
        <p:nvSpPr>
          <p:cNvPr id="109" name="Shape 109"/>
          <p:cNvSpPr>
            <a:spLocks noGrp="1"/>
          </p:cNvSpPr>
          <p:nvPr>
            <p:ph type="body" idx="1"/>
          </p:nvPr>
        </p:nvSpPr>
        <p:spPr>
          <a:prstGeom prst="rect">
            <a:avLst/>
          </a:prstGeom>
        </p:spPr>
        <p:txBody>
          <a:bodyPr/>
          <a:lstStyle/>
          <a:p>
            <a:pPr lvl="0"/>
            <a:endParaRPr/>
          </a:p>
        </p:txBody>
      </p:sp>
      <p:sp>
        <p:nvSpPr>
          <p:cNvPr id="110" name="Shape 1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18</a:t>
            </a:fld>
            <a:endParaRPr sz="1200">
              <a:solidFill>
                <a:srgbClr val="888888"/>
              </a:solidFill>
            </a:endParaRPr>
          </a:p>
        </p:txBody>
      </p:sp>
      <p:pic>
        <p:nvPicPr>
          <p:cNvPr id="111" name="slide3-n.jpg"/>
          <p:cNvPicPr/>
          <p:nvPr/>
        </p:nvPicPr>
        <p:blipFill>
          <a:blip r:embed="rId2">
            <a:extLst/>
          </a:blip>
          <a:stretch>
            <a:fillRect/>
          </a:stretch>
        </p:blipFill>
        <p:spPr>
          <a:xfrm>
            <a:off x="0" y="6350"/>
            <a:ext cx="12192000" cy="6845300"/>
          </a:xfrm>
          <a:prstGeom prst="rect">
            <a:avLst/>
          </a:prstGeom>
          <a:ln w="12700">
            <a:miter lim="400000"/>
          </a:ln>
        </p:spPr>
      </p:pic>
    </p:spTree>
    <p:extLst>
      <p:ext uri="{BB962C8B-B14F-4D97-AF65-F5344CB8AC3E}">
        <p14:creationId xmlns:p14="http://schemas.microsoft.com/office/powerpoint/2010/main" val="183694473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pPr lvl="0"/>
            <a:endParaRPr/>
          </a:p>
        </p:txBody>
      </p:sp>
      <p:sp>
        <p:nvSpPr>
          <p:cNvPr id="114" name="Shape 114"/>
          <p:cNvSpPr>
            <a:spLocks noGrp="1"/>
          </p:cNvSpPr>
          <p:nvPr>
            <p:ph type="body" idx="1"/>
          </p:nvPr>
        </p:nvSpPr>
        <p:spPr>
          <a:prstGeom prst="rect">
            <a:avLst/>
          </a:prstGeom>
        </p:spPr>
        <p:txBody>
          <a:bodyPr/>
          <a:lstStyle/>
          <a:p>
            <a:pPr lvl="0"/>
            <a:endParaRPr dirty="0"/>
          </a:p>
        </p:txBody>
      </p:sp>
      <p:sp>
        <p:nvSpPr>
          <p:cNvPr id="115" name="Shape 11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19</a:t>
            </a:fld>
            <a:endParaRPr sz="1200">
              <a:solidFill>
                <a:srgbClr val="888888"/>
              </a:solidFill>
            </a:endParaRPr>
          </a:p>
        </p:txBody>
      </p:sp>
      <p:pic>
        <p:nvPicPr>
          <p:cNvPr id="116" name="slide4-n.jpg"/>
          <p:cNvPicPr/>
          <p:nvPr/>
        </p:nvPicPr>
        <p:blipFill>
          <a:blip r:embed="rId2">
            <a:extLst/>
          </a:blip>
          <a:stretch>
            <a:fillRect/>
          </a:stretch>
        </p:blipFill>
        <p:spPr>
          <a:xfrm>
            <a:off x="0" y="6350"/>
            <a:ext cx="12192000" cy="6845300"/>
          </a:xfrm>
          <a:prstGeom prst="rect">
            <a:avLst/>
          </a:prstGeom>
          <a:ln w="12700">
            <a:miter lim="400000"/>
          </a:ln>
        </p:spPr>
      </p:pic>
    </p:spTree>
    <p:extLst>
      <p:ext uri="{BB962C8B-B14F-4D97-AF65-F5344CB8AC3E}">
        <p14:creationId xmlns:p14="http://schemas.microsoft.com/office/powerpoint/2010/main" val="37071492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2099733"/>
            <a:ext cx="8825658" cy="2963586"/>
          </a:xfrm>
        </p:spPr>
        <p:txBody>
          <a:bodyPr/>
          <a:lstStyle/>
          <a:p>
            <a:pPr algn="ctr"/>
            <a:r>
              <a:rPr lang="it-IT" sz="6600" b="1" dirty="0" smtClean="0"/>
              <a:t>I Parte: </a:t>
            </a:r>
            <a:br>
              <a:rPr lang="it-IT" sz="6600" b="1" dirty="0" smtClean="0"/>
            </a:br>
            <a:r>
              <a:rPr lang="it-IT" sz="6600" b="1" dirty="0" smtClean="0"/>
              <a:t>Nazione e </a:t>
            </a:r>
            <a:br>
              <a:rPr lang="it-IT" sz="6600" b="1" dirty="0" smtClean="0"/>
            </a:br>
            <a:r>
              <a:rPr lang="it-IT" sz="6600" b="1" dirty="0" smtClean="0"/>
              <a:t>Nazionalismo</a:t>
            </a:r>
            <a:endParaRPr lang="it-IT" sz="6600" b="1" dirty="0"/>
          </a:p>
        </p:txBody>
      </p:sp>
    </p:spTree>
    <p:extLst>
      <p:ext uri="{BB962C8B-B14F-4D97-AF65-F5344CB8AC3E}">
        <p14:creationId xmlns:p14="http://schemas.microsoft.com/office/powerpoint/2010/main" val="29867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8427" y="973668"/>
            <a:ext cx="9237940" cy="706964"/>
          </a:xfrm>
        </p:spPr>
        <p:txBody>
          <a:bodyPr/>
          <a:lstStyle/>
          <a:p>
            <a:r>
              <a:rPr lang="it-IT" dirty="0" smtClean="0"/>
              <a:t>7. Nazionalismo banale?</a:t>
            </a:r>
            <a:endParaRPr lang="it-IT" dirty="0"/>
          </a:p>
        </p:txBody>
      </p:sp>
      <p:sp>
        <p:nvSpPr>
          <p:cNvPr id="3" name="Segnaposto testo 2"/>
          <p:cNvSpPr>
            <a:spLocks noGrp="1"/>
          </p:cNvSpPr>
          <p:nvPr>
            <p:ph type="body" idx="1"/>
          </p:nvPr>
        </p:nvSpPr>
        <p:spPr>
          <a:xfrm>
            <a:off x="471948" y="2344993"/>
            <a:ext cx="11238271" cy="3849329"/>
          </a:xfrm>
        </p:spPr>
        <p:txBody>
          <a:bodyPr>
            <a:normAutofit fontScale="92500"/>
          </a:bodyPr>
          <a:lstStyle/>
          <a:p>
            <a:pPr defTabSz="804672">
              <a:spcBef>
                <a:spcPts val="500"/>
              </a:spcBef>
              <a:buFont typeface="Arial" panose="020B0604020202020204" pitchFamily="34" charset="0"/>
              <a:buChar char="•"/>
              <a:defRPr sz="1800"/>
            </a:pPr>
            <a:r>
              <a:rPr lang="it-IT" sz="2400" dirty="0"/>
              <a:t>Nel mondo d'oggi </a:t>
            </a:r>
            <a:r>
              <a:rPr lang="it-IT" sz="2400" i="1" dirty="0"/>
              <a:t>"un uomo deve possedere per forza una nazionalità così come deve avere un naso e due orecchie”</a:t>
            </a:r>
            <a:r>
              <a:rPr lang="it-IT" sz="2400" dirty="0"/>
              <a:t> </a:t>
            </a:r>
            <a:r>
              <a:rPr lang="it-IT" sz="2400" dirty="0" smtClean="0"/>
              <a:t>(Gellner 1983: p. ??)</a:t>
            </a:r>
            <a:endParaRPr lang="it-IT" sz="2400" dirty="0"/>
          </a:p>
          <a:p>
            <a:pPr lvl="0" defTabSz="804672">
              <a:spcBef>
                <a:spcPts val="500"/>
              </a:spcBef>
              <a:buFont typeface="Arial" panose="020B0604020202020204" pitchFamily="34" charset="0"/>
              <a:buChar char="•"/>
              <a:defRPr sz="1800"/>
            </a:pPr>
            <a:endParaRPr lang="it-IT" sz="2400" dirty="0" smtClean="0"/>
          </a:p>
          <a:p>
            <a:pPr lvl="0" defTabSz="804672">
              <a:spcBef>
                <a:spcPts val="500"/>
              </a:spcBef>
              <a:buFont typeface="Arial" panose="020B0604020202020204" pitchFamily="34" charset="0"/>
              <a:buChar char="•"/>
              <a:defRPr sz="1800"/>
            </a:pPr>
            <a:r>
              <a:rPr lang="it-IT" sz="2400" dirty="0" smtClean="0"/>
              <a:t>Con </a:t>
            </a:r>
            <a:r>
              <a:rPr lang="it-IT" sz="2400" dirty="0"/>
              <a:t>“nazionalismo banale” </a:t>
            </a:r>
            <a:r>
              <a:rPr lang="it-IT" sz="2400" dirty="0" smtClean="0"/>
              <a:t>(Billig, 1995) s’intende la riproduzione inconscia di un sentimento di appartenenza nazionale e di un mondo diviso in nazioni.</a:t>
            </a:r>
            <a:endParaRPr lang="it-IT" sz="2400" dirty="0"/>
          </a:p>
          <a:p>
            <a:pPr defTabSz="804672">
              <a:spcBef>
                <a:spcPts val="500"/>
              </a:spcBef>
              <a:buFont typeface="Arial" panose="020B0604020202020204" pitchFamily="34" charset="0"/>
              <a:buChar char="•"/>
              <a:defRPr sz="1800"/>
            </a:pPr>
            <a:endParaRPr lang="it-IT" sz="2400" dirty="0" smtClean="0"/>
          </a:p>
          <a:p>
            <a:pPr defTabSz="804672">
              <a:spcBef>
                <a:spcPts val="500"/>
              </a:spcBef>
              <a:buFont typeface="Arial" panose="020B0604020202020204" pitchFamily="34" charset="0"/>
              <a:buChar char="•"/>
              <a:defRPr sz="1800"/>
            </a:pPr>
            <a:r>
              <a:rPr lang="it-IT" sz="2400" dirty="0" smtClean="0"/>
              <a:t>Esempi</a:t>
            </a:r>
            <a:r>
              <a:rPr lang="it-IT" sz="2400" dirty="0"/>
              <a:t>:  mappe della nazione nelle rubriche di previsioni meteo, la bandiera esposta sulla facciata degli edifici pubblici, il modo di insegnare storia, geografia, della lingua, etc; </a:t>
            </a:r>
            <a:r>
              <a:rPr lang="it-IT" sz="2400" dirty="0" smtClean="0"/>
              <a:t>l’uso </a:t>
            </a:r>
            <a:r>
              <a:rPr lang="it-IT" sz="2400" dirty="0"/>
              <a:t>dei media delle espressioni NOI e LORO</a:t>
            </a:r>
          </a:p>
          <a:p>
            <a:pPr marL="301752" lvl="0" indent="-301752" defTabSz="804672">
              <a:spcBef>
                <a:spcPts val="500"/>
              </a:spcBef>
              <a:defRPr sz="1800"/>
            </a:pPr>
            <a:endParaRPr lang="it-IT" dirty="0"/>
          </a:p>
        </p:txBody>
      </p:sp>
    </p:spTree>
    <p:extLst>
      <p:ext uri="{BB962C8B-B14F-4D97-AF65-F5344CB8AC3E}">
        <p14:creationId xmlns:p14="http://schemas.microsoft.com/office/powerpoint/2010/main" val="93215395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7419" y="973668"/>
            <a:ext cx="9178947" cy="706964"/>
          </a:xfrm>
        </p:spPr>
        <p:txBody>
          <a:bodyPr/>
          <a:lstStyle/>
          <a:p>
            <a:r>
              <a:rPr lang="it-IT" dirty="0" smtClean="0"/>
              <a:t>8. Simboli: il tricolore</a:t>
            </a:r>
            <a:r>
              <a:rPr lang="it-IT" sz="1600" dirty="0" smtClean="0"/>
              <a:t> (1)</a:t>
            </a:r>
            <a:endParaRPr lang="it-IT" sz="1600" dirty="0"/>
          </a:p>
        </p:txBody>
      </p:sp>
      <p:sp>
        <p:nvSpPr>
          <p:cNvPr id="3" name="Segnaposto testo 2"/>
          <p:cNvSpPr>
            <a:spLocks noGrp="1"/>
          </p:cNvSpPr>
          <p:nvPr>
            <p:ph type="body" idx="1"/>
          </p:nvPr>
        </p:nvSpPr>
        <p:spPr>
          <a:xfrm>
            <a:off x="501444" y="2403987"/>
            <a:ext cx="11164529" cy="4129548"/>
          </a:xfrm>
        </p:spPr>
        <p:txBody>
          <a:bodyPr>
            <a:normAutofit/>
          </a:bodyPr>
          <a:lstStyle/>
          <a:p>
            <a:pPr lvl="0">
              <a:buFont typeface="Arial" panose="020B0604020202020204" pitchFamily="34" charset="0"/>
              <a:buChar char="•"/>
              <a:defRPr sz="1800"/>
            </a:pPr>
            <a:r>
              <a:rPr lang="it-IT" sz="2000" dirty="0">
                <a:latin typeface="+mj-lt"/>
              </a:rPr>
              <a:t>Il tricolore,  s</a:t>
            </a:r>
            <a:r>
              <a:rPr lang="it-IT" sz="2000" dirty="0">
                <a:latin typeface="+mj-lt"/>
                <a:ea typeface="Calibri"/>
                <a:cs typeface="Calibri"/>
                <a:sym typeface="Calibri"/>
              </a:rPr>
              <a:t>imbolo primario di unità nazionale, se è largamente ignorato nella vita sociale quotidiana emerge periodicamente in occasione di eventi sportivi e per celebrazioni istituzionali </a:t>
            </a:r>
          </a:p>
          <a:p>
            <a:pPr lvl="0">
              <a:buFont typeface="Arial" panose="020B0604020202020204" pitchFamily="34" charset="0"/>
              <a:buChar char="•"/>
              <a:defRPr sz="1800"/>
            </a:pPr>
            <a:r>
              <a:rPr lang="it-IT" sz="2000" dirty="0">
                <a:latin typeface="+mj-lt"/>
                <a:ea typeface="Calibri"/>
                <a:cs typeface="Calibri"/>
                <a:sym typeface="Calibri"/>
              </a:rPr>
              <a:t>Esempio: il 150°dell’Unità di Italia celebrato nel 2011</a:t>
            </a:r>
          </a:p>
          <a:p>
            <a:pPr lvl="0">
              <a:buFont typeface="Arial" panose="020B0604020202020204" pitchFamily="34" charset="0"/>
              <a:buChar char="•"/>
              <a:defRPr sz="1800"/>
            </a:pPr>
            <a:r>
              <a:rPr lang="it-IT" sz="2000" dirty="0">
                <a:latin typeface="+mj-lt"/>
                <a:ea typeface="Calibri"/>
                <a:cs typeface="Calibri"/>
                <a:sym typeface="Calibri"/>
              </a:rPr>
              <a:t>L’ evocazione del 150° ha celebrato principalmente personaggi </a:t>
            </a:r>
            <a:r>
              <a:rPr lang="it-IT" sz="2000" dirty="0" smtClean="0">
                <a:latin typeface="+mj-lt"/>
                <a:ea typeface="Calibri"/>
                <a:cs typeface="Calibri"/>
                <a:sym typeface="Calibri"/>
              </a:rPr>
              <a:t>maschili (es. Garibaldi</a:t>
            </a:r>
            <a:r>
              <a:rPr lang="it-IT" sz="2000" dirty="0">
                <a:latin typeface="+mj-lt"/>
                <a:ea typeface="Calibri"/>
                <a:cs typeface="Calibri"/>
                <a:sym typeface="Calibri"/>
              </a:rPr>
              <a:t>, Cavour, Mazzini e Vittorio Emanuele </a:t>
            </a:r>
            <a:r>
              <a:rPr lang="it-IT" sz="2000" dirty="0" smtClean="0">
                <a:latin typeface="+mj-lt"/>
                <a:ea typeface="Calibri"/>
                <a:cs typeface="Calibri"/>
                <a:sym typeface="Calibri"/>
              </a:rPr>
              <a:t>II), </a:t>
            </a:r>
            <a:r>
              <a:rPr lang="it-IT" sz="2000" dirty="0">
                <a:latin typeface="+mj-lt"/>
                <a:ea typeface="Calibri"/>
                <a:cs typeface="Calibri"/>
                <a:sym typeface="Calibri"/>
              </a:rPr>
              <a:t>costruttori della patria e della nazione. I temi citati con maggiore assiduità sono il Risorgimento, la stesura della Costituzione e la modernizzazione tecnologica e industriale (Boni anno </a:t>
            </a:r>
            <a:r>
              <a:rPr lang="it-IT" sz="2000" dirty="0" err="1">
                <a:latin typeface="+mj-lt"/>
                <a:ea typeface="Calibri"/>
                <a:cs typeface="Calibri"/>
                <a:sym typeface="Calibri"/>
              </a:rPr>
              <a:t>xxxx</a:t>
            </a:r>
            <a:r>
              <a:rPr lang="it-IT" sz="2000" dirty="0">
                <a:latin typeface="+mj-lt"/>
                <a:ea typeface="Calibri"/>
                <a:cs typeface="Calibri"/>
                <a:sym typeface="Calibri"/>
              </a:rPr>
              <a:t>)</a:t>
            </a:r>
          </a:p>
          <a:p>
            <a:pPr lvl="0">
              <a:buFont typeface="Arial" panose="020B0604020202020204" pitchFamily="34" charset="0"/>
              <a:buChar char="•"/>
              <a:defRPr sz="1800"/>
            </a:pPr>
            <a:r>
              <a:rPr lang="it-IT" sz="2000" dirty="0">
                <a:latin typeface="+mj-lt"/>
                <a:ea typeface="Calibri"/>
                <a:cs typeface="Calibri"/>
                <a:sym typeface="Calibri"/>
              </a:rPr>
              <a:t>Il giornalino </a:t>
            </a:r>
            <a:r>
              <a:rPr lang="it-IT" sz="2000" dirty="0">
                <a:latin typeface="+mj-lt"/>
              </a:rPr>
              <a:t>Topolino conteneva storie semplificate di storia nazionale, a suscitare sentimenti patriottici, a promuovere le cerimonie istituzionali </a:t>
            </a:r>
            <a:r>
              <a:rPr lang="it-IT" sz="2000" dirty="0">
                <a:latin typeface="+mj-lt"/>
                <a:ea typeface="Calibri"/>
                <a:cs typeface="Calibri"/>
                <a:sym typeface="Calibri"/>
              </a:rPr>
              <a:t>(Boni anno </a:t>
            </a:r>
            <a:r>
              <a:rPr lang="it-IT" sz="2000" dirty="0" err="1">
                <a:latin typeface="+mj-lt"/>
                <a:ea typeface="Calibri"/>
                <a:cs typeface="Calibri"/>
                <a:sym typeface="Calibri"/>
              </a:rPr>
              <a:t>xxxx</a:t>
            </a:r>
            <a:r>
              <a:rPr lang="it-IT" sz="2000" dirty="0" smtClean="0">
                <a:latin typeface="+mj-lt"/>
                <a:ea typeface="Calibri"/>
                <a:cs typeface="Calibri"/>
                <a:sym typeface="Calibri"/>
              </a:rPr>
              <a:t>)</a:t>
            </a:r>
            <a:endParaRPr lang="it-IT" sz="2000" dirty="0">
              <a:latin typeface="+mj-lt"/>
              <a:ea typeface="Calibri"/>
              <a:cs typeface="Calibri"/>
              <a:sym typeface="Calibri"/>
            </a:endParaRPr>
          </a:p>
        </p:txBody>
      </p:sp>
    </p:spTree>
    <p:extLst>
      <p:ext uri="{BB962C8B-B14F-4D97-AF65-F5344CB8AC3E}">
        <p14:creationId xmlns:p14="http://schemas.microsoft.com/office/powerpoint/2010/main" val="278282625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3174" y="545910"/>
            <a:ext cx="9733935" cy="1327135"/>
          </a:xfrm>
        </p:spPr>
        <p:txBody>
          <a:bodyPr/>
          <a:lstStyle/>
          <a:p>
            <a:r>
              <a:rPr lang="it-IT" dirty="0" smtClean="0"/>
              <a:t>8. Simboli: il tricolore </a:t>
            </a:r>
            <a:r>
              <a:rPr lang="it-IT" sz="1600" dirty="0" smtClean="0"/>
              <a:t>(2)</a:t>
            </a:r>
            <a:r>
              <a:rPr lang="it-IT" dirty="0" smtClean="0"/>
              <a:t/>
            </a:r>
            <a:br>
              <a:rPr lang="it-IT" dirty="0" smtClean="0"/>
            </a:br>
            <a:r>
              <a:rPr lang="it-IT" sz="2800" dirty="0" smtClean="0"/>
              <a:t>Il tricolore nel marketing per le celebrazioni dei 150 anni d’Italia</a:t>
            </a:r>
            <a:endParaRPr lang="it-IT" sz="2800" dirty="0"/>
          </a:p>
        </p:txBody>
      </p:sp>
      <p:pic>
        <p:nvPicPr>
          <p:cNvPr id="6" name="Immagine 5"/>
          <p:cNvPicPr>
            <a:picLocks noChangeAspect="1"/>
          </p:cNvPicPr>
          <p:nvPr/>
        </p:nvPicPr>
        <p:blipFill>
          <a:blip r:embed="rId2"/>
          <a:stretch>
            <a:fillRect/>
          </a:stretch>
        </p:blipFill>
        <p:spPr>
          <a:xfrm>
            <a:off x="538928" y="2206217"/>
            <a:ext cx="3462495" cy="3663641"/>
          </a:xfrm>
          <a:prstGeom prst="rect">
            <a:avLst/>
          </a:prstGeom>
        </p:spPr>
      </p:pic>
      <p:pic>
        <p:nvPicPr>
          <p:cNvPr id="7" name="Immagine 6"/>
          <p:cNvPicPr>
            <a:picLocks noChangeAspect="1"/>
          </p:cNvPicPr>
          <p:nvPr/>
        </p:nvPicPr>
        <p:blipFill>
          <a:blip r:embed="rId3"/>
          <a:stretch>
            <a:fillRect/>
          </a:stretch>
        </p:blipFill>
        <p:spPr>
          <a:xfrm>
            <a:off x="8207476" y="1873045"/>
            <a:ext cx="3505200" cy="4615324"/>
          </a:xfrm>
          <a:prstGeom prst="rect">
            <a:avLst/>
          </a:prstGeom>
        </p:spPr>
      </p:pic>
      <p:pic>
        <p:nvPicPr>
          <p:cNvPr id="8" name="Immagine 7"/>
          <p:cNvPicPr>
            <a:picLocks noChangeAspect="1"/>
          </p:cNvPicPr>
          <p:nvPr/>
        </p:nvPicPr>
        <p:blipFill>
          <a:blip r:embed="rId4"/>
          <a:stretch>
            <a:fillRect/>
          </a:stretch>
        </p:blipFill>
        <p:spPr>
          <a:xfrm>
            <a:off x="4114800" y="2725071"/>
            <a:ext cx="3979299" cy="2513985"/>
          </a:xfrm>
          <a:prstGeom prst="rect">
            <a:avLst/>
          </a:prstGeom>
        </p:spPr>
      </p:pic>
    </p:spTree>
    <p:extLst>
      <p:ext uri="{BB962C8B-B14F-4D97-AF65-F5344CB8AC3E}">
        <p14:creationId xmlns:p14="http://schemas.microsoft.com/office/powerpoint/2010/main" val="34377669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8427" y="973668"/>
            <a:ext cx="9237940" cy="706964"/>
          </a:xfrm>
        </p:spPr>
        <p:txBody>
          <a:bodyPr/>
          <a:lstStyle/>
          <a:p>
            <a:r>
              <a:rPr lang="it-IT" dirty="0" smtClean="0"/>
              <a:t>9. Lo Stato-Nazione oggi</a:t>
            </a:r>
            <a:r>
              <a:rPr lang="it-IT" sz="1600" dirty="0" smtClean="0"/>
              <a:t> (1)</a:t>
            </a:r>
            <a:endParaRPr lang="it-IT" sz="1600" dirty="0"/>
          </a:p>
        </p:txBody>
      </p:sp>
      <p:sp>
        <p:nvSpPr>
          <p:cNvPr id="3" name="Segnaposto testo 2"/>
          <p:cNvSpPr>
            <a:spLocks noGrp="1"/>
          </p:cNvSpPr>
          <p:nvPr>
            <p:ph type="body" idx="1"/>
          </p:nvPr>
        </p:nvSpPr>
        <p:spPr>
          <a:xfrm>
            <a:off x="530942" y="2603500"/>
            <a:ext cx="11090787" cy="3416300"/>
          </a:xfrm>
        </p:spPr>
        <p:txBody>
          <a:bodyPr>
            <a:normAutofit lnSpcReduction="10000"/>
          </a:bodyPr>
          <a:lstStyle/>
          <a:p>
            <a:pPr lvl="0">
              <a:buFont typeface="Arial" panose="020B0604020202020204" pitchFamily="34" charset="0"/>
              <a:buChar char="•"/>
              <a:defRPr sz="1800"/>
            </a:pPr>
            <a:r>
              <a:rPr lang="it-IT" sz="2400" dirty="0"/>
              <a:t>Assetto geopolitico nuovo dopo il 1989</a:t>
            </a:r>
          </a:p>
          <a:p>
            <a:pPr lvl="0">
              <a:buFont typeface="Arial" panose="020B0604020202020204" pitchFamily="34" charset="0"/>
              <a:buChar char="•"/>
              <a:defRPr sz="1800"/>
            </a:pPr>
            <a:r>
              <a:rPr lang="it-IT" sz="2400" dirty="0"/>
              <a:t>Assetto economico nuovo: passaggio a un mondo globalizzato post fordista</a:t>
            </a:r>
          </a:p>
          <a:p>
            <a:pPr lvl="0">
              <a:buFont typeface="Arial" panose="020B0604020202020204" pitchFamily="34" charset="0"/>
              <a:buChar char="•"/>
              <a:defRPr sz="1800"/>
            </a:pPr>
            <a:r>
              <a:rPr lang="it-IT" sz="2400" dirty="0"/>
              <a:t>Flussi migratori </a:t>
            </a:r>
          </a:p>
          <a:p>
            <a:pPr lvl="0">
              <a:buFont typeface="Arial" panose="020B0604020202020204" pitchFamily="34" charset="0"/>
              <a:buChar char="•"/>
              <a:defRPr sz="1800"/>
            </a:pPr>
            <a:r>
              <a:rPr lang="it-IT" sz="2400" dirty="0"/>
              <a:t>Nuove tecnologie</a:t>
            </a:r>
          </a:p>
          <a:p>
            <a:pPr lvl="0">
              <a:buFont typeface="Arial" panose="020B0604020202020204" pitchFamily="34" charset="0"/>
              <a:buChar char="•"/>
              <a:defRPr sz="1800"/>
            </a:pPr>
            <a:r>
              <a:rPr lang="it-IT" sz="2400" dirty="0"/>
              <a:t>La più veloce circolazione di beni</a:t>
            </a:r>
            <a:r>
              <a:rPr lang="it-IT" sz="2400" dirty="0" smtClean="0"/>
              <a:t>, capitali</a:t>
            </a:r>
            <a:r>
              <a:rPr lang="it-IT" sz="2400" dirty="0"/>
              <a:t>, idee, persone e prodotti culturali </a:t>
            </a:r>
          </a:p>
          <a:p>
            <a:pPr lvl="0">
              <a:buFont typeface="Arial" panose="020B0604020202020204" pitchFamily="34" charset="0"/>
              <a:buChar char="•"/>
              <a:defRPr sz="1800"/>
            </a:pPr>
            <a:r>
              <a:rPr lang="it-IT" sz="2400" dirty="0"/>
              <a:t>de-nazionalizzazione, </a:t>
            </a:r>
            <a:r>
              <a:rPr lang="it-IT" sz="2400" dirty="0" err="1"/>
              <a:t>ri</a:t>
            </a:r>
            <a:r>
              <a:rPr lang="it-IT" sz="2400" dirty="0"/>
              <a:t>-nazionalizzazione </a:t>
            </a:r>
          </a:p>
          <a:p>
            <a:endParaRPr lang="it-IT" dirty="0"/>
          </a:p>
        </p:txBody>
      </p:sp>
    </p:spTree>
    <p:extLst>
      <p:ext uri="{BB962C8B-B14F-4D97-AF65-F5344CB8AC3E}">
        <p14:creationId xmlns:p14="http://schemas.microsoft.com/office/powerpoint/2010/main" val="386320928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2099732"/>
            <a:ext cx="8825658" cy="2922643"/>
          </a:xfrm>
        </p:spPr>
        <p:txBody>
          <a:bodyPr/>
          <a:lstStyle/>
          <a:p>
            <a:pPr algn="ctr"/>
            <a:r>
              <a:rPr lang="it-IT" sz="6600" b="1" dirty="0" smtClean="0"/>
              <a:t>II parte: Immigrazione e </a:t>
            </a:r>
            <a:r>
              <a:rPr lang="it-IT" sz="6600" b="1" dirty="0"/>
              <a:t/>
            </a:r>
            <a:br>
              <a:rPr lang="it-IT" sz="6600" b="1" dirty="0"/>
            </a:br>
            <a:r>
              <a:rPr lang="it-IT" sz="6600" b="1" dirty="0" smtClean="0"/>
              <a:t>seconde generazioni</a:t>
            </a:r>
            <a:endParaRPr lang="it-IT" sz="6600" b="1" dirty="0"/>
          </a:p>
        </p:txBody>
      </p:sp>
    </p:spTree>
    <p:extLst>
      <p:ext uri="{BB962C8B-B14F-4D97-AF65-F5344CB8AC3E}">
        <p14:creationId xmlns:p14="http://schemas.microsoft.com/office/powerpoint/2010/main" val="2282853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a:xfrm>
            <a:off x="464024" y="2603500"/>
            <a:ext cx="11273051" cy="3770004"/>
          </a:xfrm>
        </p:spPr>
        <p:txBody>
          <a:bodyPr>
            <a:normAutofit/>
          </a:bodyPr>
          <a:lstStyle/>
          <a:p>
            <a:pPr lvl="0">
              <a:buFont typeface="+mj-lt"/>
              <a:buAutoNum type="arabicPeriod"/>
            </a:pPr>
            <a:r>
              <a:rPr lang="it-IT" dirty="0" smtClean="0"/>
              <a:t>Chi sono gli immigrati? Definizioni e tipi</a:t>
            </a:r>
            <a:endParaRPr lang="it-IT" dirty="0"/>
          </a:p>
          <a:p>
            <a:pPr lvl="0">
              <a:buFont typeface="+mj-lt"/>
              <a:buAutoNum type="arabicPeriod"/>
            </a:pPr>
            <a:r>
              <a:rPr lang="it-IT" dirty="0" smtClean="0"/>
              <a:t>Il processo </a:t>
            </a:r>
            <a:r>
              <a:rPr lang="it-IT" dirty="0"/>
              <a:t>migratorio </a:t>
            </a:r>
            <a:r>
              <a:rPr lang="it-IT" dirty="0" smtClean="0"/>
              <a:t>verso l’Italia </a:t>
            </a:r>
            <a:r>
              <a:rPr lang="it-IT" dirty="0"/>
              <a:t>(e </a:t>
            </a:r>
            <a:r>
              <a:rPr lang="it-IT" dirty="0" smtClean="0"/>
              <a:t>l’Europa): periodi storici e caratteristiche degli immigrati</a:t>
            </a:r>
            <a:endParaRPr lang="it-IT" dirty="0"/>
          </a:p>
          <a:p>
            <a:pPr lvl="0">
              <a:buFont typeface="+mj-lt"/>
              <a:buAutoNum type="arabicPeriod"/>
            </a:pPr>
            <a:r>
              <a:rPr lang="it-IT" dirty="0" smtClean="0"/>
              <a:t>Percorsi/modelli </a:t>
            </a:r>
            <a:r>
              <a:rPr lang="it-IT" dirty="0"/>
              <a:t>di integrazione </a:t>
            </a:r>
            <a:endParaRPr lang="it-IT" dirty="0" smtClean="0"/>
          </a:p>
          <a:p>
            <a:pPr>
              <a:buFont typeface="+mj-lt"/>
              <a:buAutoNum type="arabicPeriod"/>
            </a:pPr>
            <a:r>
              <a:rPr lang="it-IT" dirty="0" smtClean="0"/>
              <a:t>Il «modello di integrazione» italiano</a:t>
            </a:r>
          </a:p>
          <a:p>
            <a:pPr>
              <a:buFont typeface="+mj-lt"/>
              <a:buAutoNum type="arabicPeriod"/>
            </a:pPr>
            <a:r>
              <a:rPr lang="it-IT" dirty="0" smtClean="0"/>
              <a:t>La prospettiva transnazionale e nuovi visioni dell’integrazione</a:t>
            </a:r>
          </a:p>
          <a:p>
            <a:pPr>
              <a:buFont typeface="+mj-lt"/>
              <a:buAutoNum type="arabicPeriod"/>
            </a:pPr>
            <a:r>
              <a:rPr lang="it-IT" dirty="0" smtClean="0"/>
              <a:t>Politiche di immigrazione in Italia </a:t>
            </a:r>
          </a:p>
          <a:p>
            <a:pPr lvl="0">
              <a:buFont typeface="+mj-lt"/>
              <a:buAutoNum type="arabicPeriod"/>
            </a:pPr>
            <a:r>
              <a:rPr lang="it-IT" dirty="0" smtClean="0"/>
              <a:t>Le «seconde generazioni»: una categoria dalle molteplici definizioni in divenire</a:t>
            </a:r>
          </a:p>
          <a:p>
            <a:pPr lvl="0">
              <a:buFont typeface="+mj-lt"/>
              <a:buAutoNum type="arabicPeriod"/>
            </a:pPr>
            <a:r>
              <a:rPr lang="it-IT" dirty="0"/>
              <a:t>P</a:t>
            </a:r>
            <a:r>
              <a:rPr lang="it-IT" dirty="0" smtClean="0"/>
              <a:t>ercorsi </a:t>
            </a:r>
            <a:r>
              <a:rPr lang="it-IT" dirty="0"/>
              <a:t>di inserimento nella </a:t>
            </a:r>
            <a:r>
              <a:rPr lang="it-IT" dirty="0" smtClean="0"/>
              <a:t>società e creazione dell’identità delle seconde generazioni</a:t>
            </a:r>
          </a:p>
          <a:p>
            <a:pPr lvl="0">
              <a:buFont typeface="+mj-lt"/>
              <a:buAutoNum type="arabicPeriod"/>
            </a:pPr>
            <a:r>
              <a:rPr lang="it-IT" dirty="0" smtClean="0"/>
              <a:t>Cittadinanza </a:t>
            </a:r>
            <a:r>
              <a:rPr lang="it-IT" dirty="0"/>
              <a:t>formale </a:t>
            </a:r>
            <a:r>
              <a:rPr lang="it-IT" dirty="0" smtClean="0"/>
              <a:t>cittadinanza informale</a:t>
            </a:r>
            <a:endParaRPr lang="it-IT" dirty="0"/>
          </a:p>
          <a:p>
            <a:endParaRPr lang="it-IT" dirty="0"/>
          </a:p>
        </p:txBody>
      </p:sp>
    </p:spTree>
    <p:extLst>
      <p:ext uri="{BB962C8B-B14F-4D97-AF65-F5344CB8AC3E}">
        <p14:creationId xmlns:p14="http://schemas.microsoft.com/office/powerpoint/2010/main" val="324476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276" y="947920"/>
            <a:ext cx="9648966" cy="728480"/>
          </a:xfrm>
        </p:spPr>
        <p:txBody>
          <a:bodyPr/>
          <a:lstStyle/>
          <a:p>
            <a:r>
              <a:rPr lang="it-IT" dirty="0" smtClean="0"/>
              <a:t>1. Chi sono gli immigrati? Definizioni e tipi </a:t>
            </a:r>
            <a:r>
              <a:rPr lang="it-IT" sz="1600" dirty="0" smtClean="0"/>
              <a:t>(1)</a:t>
            </a:r>
            <a:endParaRPr lang="it-IT" dirty="0"/>
          </a:p>
        </p:txBody>
      </p:sp>
      <p:sp>
        <p:nvSpPr>
          <p:cNvPr id="3" name="Segnaposto contenuto 2"/>
          <p:cNvSpPr>
            <a:spLocks noGrp="1"/>
          </p:cNvSpPr>
          <p:nvPr>
            <p:ph idx="1"/>
          </p:nvPr>
        </p:nvSpPr>
        <p:spPr>
          <a:xfrm>
            <a:off x="464024" y="2429301"/>
            <a:ext cx="11273051" cy="4121624"/>
          </a:xfrm>
        </p:spPr>
        <p:txBody>
          <a:bodyPr>
            <a:normAutofit fontScale="92500" lnSpcReduction="10000"/>
          </a:bodyPr>
          <a:lstStyle/>
          <a:p>
            <a:pPr marL="0" indent="0" algn="ctr">
              <a:spcBef>
                <a:spcPts val="0"/>
              </a:spcBef>
              <a:buNone/>
              <a:defRPr/>
            </a:pPr>
            <a:r>
              <a:rPr lang="it-IT" altLang="it-IT" sz="2400" dirty="0"/>
              <a:t>Emigrazione – migrazione – immigrazione </a:t>
            </a:r>
          </a:p>
          <a:p>
            <a:pPr marL="0" indent="0" algn="just">
              <a:spcBef>
                <a:spcPts val="0"/>
              </a:spcBef>
              <a:buNone/>
              <a:defRPr/>
            </a:pPr>
            <a:endParaRPr lang="it-IT" altLang="it-IT" sz="2400" dirty="0" smtClean="0"/>
          </a:p>
          <a:p>
            <a:pPr marL="0" indent="0" algn="just">
              <a:spcBef>
                <a:spcPts val="0"/>
              </a:spcBef>
              <a:buNone/>
              <a:defRPr/>
            </a:pPr>
            <a:r>
              <a:rPr lang="it-IT" altLang="it-IT" sz="2400" dirty="0" smtClean="0"/>
              <a:t>L’ </a:t>
            </a:r>
            <a:r>
              <a:rPr lang="it-IT" altLang="it-IT" sz="2400" b="1" dirty="0">
                <a:solidFill>
                  <a:srgbClr val="0070C0"/>
                </a:solidFill>
              </a:rPr>
              <a:t>IMMIGRATO </a:t>
            </a:r>
            <a:r>
              <a:rPr lang="it-IT" altLang="it-IT" sz="2400" dirty="0"/>
              <a:t>è </a:t>
            </a:r>
            <a:r>
              <a:rPr lang="it-IT" altLang="it-IT" sz="2400" i="1" dirty="0"/>
              <a:t>una persona che si sposta in un paese diverso da quello di residenza abituale e che vive in quel paese </a:t>
            </a:r>
            <a:r>
              <a:rPr lang="it-IT" altLang="it-IT" sz="2400" i="1" dirty="0" smtClean="0"/>
              <a:t>per </a:t>
            </a:r>
            <a:r>
              <a:rPr lang="it-IT" altLang="it-IT" sz="2400" i="1" dirty="0"/>
              <a:t>più di un </a:t>
            </a:r>
            <a:r>
              <a:rPr lang="it-IT" altLang="it-IT" sz="2400" i="1" dirty="0" smtClean="0"/>
              <a:t>anno</a:t>
            </a:r>
          </a:p>
          <a:p>
            <a:pPr marL="0" indent="0" algn="just">
              <a:spcBef>
                <a:spcPts val="0"/>
              </a:spcBef>
              <a:buNone/>
              <a:defRPr/>
            </a:pPr>
            <a:endParaRPr lang="it-IT" altLang="it-IT" i="1" dirty="0" smtClean="0"/>
          </a:p>
          <a:p>
            <a:pPr marL="0" indent="0" algn="just">
              <a:spcBef>
                <a:spcPts val="0"/>
              </a:spcBef>
              <a:buNone/>
              <a:defRPr/>
            </a:pPr>
            <a:endParaRPr lang="it-IT" altLang="it-IT" sz="800" i="1" dirty="0"/>
          </a:p>
          <a:p>
            <a:pPr marL="0" indent="0" algn="just">
              <a:spcBef>
                <a:spcPts val="0"/>
              </a:spcBef>
              <a:buNone/>
              <a:defRPr/>
            </a:pPr>
            <a:r>
              <a:rPr lang="it-IT" altLang="it-IT" dirty="0"/>
              <a:t>Caratteristiche: </a:t>
            </a:r>
            <a:r>
              <a:rPr lang="it-IT" altLang="it-IT" dirty="0" smtClean="0"/>
              <a:t>	- </a:t>
            </a:r>
            <a:r>
              <a:rPr lang="it-IT" altLang="it-IT" dirty="0"/>
              <a:t>spostamento </a:t>
            </a:r>
            <a:r>
              <a:rPr lang="it-IT" altLang="it-IT" dirty="0" smtClean="0"/>
              <a:t>territoriale</a:t>
            </a:r>
          </a:p>
          <a:p>
            <a:pPr marL="0" indent="0" algn="just">
              <a:spcBef>
                <a:spcPts val="0"/>
              </a:spcBef>
              <a:buNone/>
              <a:defRPr/>
            </a:pPr>
            <a:r>
              <a:rPr lang="it-IT" altLang="it-IT" dirty="0"/>
              <a:t>	</a:t>
            </a:r>
            <a:r>
              <a:rPr lang="it-IT" altLang="it-IT" dirty="0" smtClean="0"/>
              <a:t>			- </a:t>
            </a:r>
            <a:r>
              <a:rPr lang="it-IT" altLang="it-IT" dirty="0"/>
              <a:t>attraversamento di un confine </a:t>
            </a:r>
            <a:r>
              <a:rPr lang="it-IT" altLang="it-IT" dirty="0" smtClean="0"/>
              <a:t>nazional</a:t>
            </a:r>
          </a:p>
          <a:p>
            <a:pPr marL="0" indent="0" algn="just">
              <a:spcBef>
                <a:spcPts val="0"/>
              </a:spcBef>
              <a:buNone/>
              <a:defRPr/>
            </a:pPr>
            <a:r>
              <a:rPr lang="it-IT" altLang="it-IT" dirty="0"/>
              <a:t>	</a:t>
            </a:r>
            <a:r>
              <a:rPr lang="it-IT" altLang="it-IT" dirty="0" smtClean="0"/>
              <a:t>			- </a:t>
            </a:r>
            <a:r>
              <a:rPr lang="it-IT" altLang="it-IT" dirty="0"/>
              <a:t>dimensione temporale </a:t>
            </a:r>
            <a:endParaRPr lang="it-IT" altLang="it-IT" dirty="0" smtClean="0"/>
          </a:p>
          <a:p>
            <a:pPr marL="1887538" indent="0" algn="just">
              <a:spcBef>
                <a:spcPts val="0"/>
              </a:spcBef>
              <a:buNone/>
              <a:defRPr/>
            </a:pPr>
            <a:endParaRPr lang="it-IT" altLang="it-IT" dirty="0"/>
          </a:p>
          <a:p>
            <a:pPr marL="0" indent="0" algn="just">
              <a:spcBef>
                <a:spcPts val="0"/>
              </a:spcBef>
              <a:buNone/>
              <a:defRPr/>
            </a:pPr>
            <a:endParaRPr lang="it-IT" altLang="it-IT" sz="500" dirty="0"/>
          </a:p>
          <a:p>
            <a:pPr marL="0" indent="0" algn="just">
              <a:spcBef>
                <a:spcPts val="0"/>
              </a:spcBef>
              <a:buNone/>
              <a:defRPr/>
            </a:pPr>
            <a:r>
              <a:rPr lang="it-IT" altLang="it-IT" b="1" dirty="0"/>
              <a:t>Problemi di </a:t>
            </a:r>
            <a:r>
              <a:rPr lang="it-IT" altLang="it-IT" b="1" dirty="0" smtClean="0"/>
              <a:t>definizione</a:t>
            </a:r>
            <a:r>
              <a:rPr lang="it-IT" altLang="it-IT" dirty="0" smtClean="0"/>
              <a:t>, poiche’</a:t>
            </a:r>
            <a:r>
              <a:rPr lang="it-IT" altLang="it-IT" b="1" dirty="0" smtClean="0"/>
              <a:t> </a:t>
            </a:r>
            <a:r>
              <a:rPr lang="it-IT" altLang="it-IT" dirty="0" smtClean="0"/>
              <a:t>non </a:t>
            </a:r>
            <a:r>
              <a:rPr lang="it-IT" altLang="it-IT" dirty="0"/>
              <a:t>tiene conto di: </a:t>
            </a:r>
            <a:endParaRPr lang="it-IT" altLang="it-IT" dirty="0" smtClean="0"/>
          </a:p>
          <a:p>
            <a:pPr marL="0" indent="0" algn="just">
              <a:spcBef>
                <a:spcPts val="0"/>
              </a:spcBef>
              <a:buNone/>
              <a:defRPr/>
            </a:pPr>
            <a:r>
              <a:rPr lang="it-IT" altLang="it-IT" dirty="0" smtClean="0"/>
              <a:t>	- Migrazioni interne</a:t>
            </a:r>
            <a:endParaRPr lang="it-IT" altLang="it-IT" dirty="0"/>
          </a:p>
          <a:p>
            <a:pPr marL="0" indent="0" algn="just">
              <a:spcBef>
                <a:spcPts val="0"/>
              </a:spcBef>
              <a:buNone/>
              <a:defRPr/>
            </a:pPr>
            <a:r>
              <a:rPr lang="it-IT" altLang="it-IT" dirty="0" smtClean="0"/>
              <a:t>	- Migrazioni </a:t>
            </a:r>
            <a:r>
              <a:rPr lang="it-IT" altLang="it-IT" dirty="0"/>
              <a:t>stagionali o </a:t>
            </a:r>
            <a:r>
              <a:rPr lang="it-IT" altLang="it-IT" dirty="0" smtClean="0"/>
              <a:t>circolari</a:t>
            </a:r>
          </a:p>
          <a:p>
            <a:pPr marL="0" indent="0" algn="just">
              <a:spcBef>
                <a:spcPts val="0"/>
              </a:spcBef>
              <a:buNone/>
              <a:defRPr/>
            </a:pPr>
            <a:r>
              <a:rPr lang="it-IT" altLang="it-IT" dirty="0"/>
              <a:t>	</a:t>
            </a:r>
            <a:r>
              <a:rPr lang="it-IT" altLang="it-IT" dirty="0" smtClean="0"/>
              <a:t>- Seconde generazioni</a:t>
            </a:r>
          </a:p>
          <a:p>
            <a:pPr marL="0" indent="0" algn="just">
              <a:spcBef>
                <a:spcPts val="0"/>
              </a:spcBef>
              <a:buNone/>
              <a:defRPr/>
            </a:pPr>
            <a:r>
              <a:rPr lang="it-IT" altLang="it-IT" dirty="0"/>
              <a:t>	</a:t>
            </a:r>
            <a:r>
              <a:rPr lang="it-IT" altLang="it-IT" dirty="0" smtClean="0"/>
              <a:t>- Discendenti </a:t>
            </a:r>
            <a:r>
              <a:rPr lang="it-IT" altLang="it-IT" dirty="0"/>
              <a:t>di </a:t>
            </a:r>
            <a:r>
              <a:rPr lang="it-IT" altLang="it-IT" dirty="0" smtClean="0"/>
              <a:t>emigranti</a:t>
            </a:r>
          </a:p>
          <a:p>
            <a:pPr marL="0" indent="0" algn="just">
              <a:spcBef>
                <a:spcPts val="0"/>
              </a:spcBef>
              <a:buNone/>
              <a:defRPr/>
            </a:pPr>
            <a:r>
              <a:rPr lang="it-IT" altLang="it-IT" dirty="0"/>
              <a:t>	</a:t>
            </a:r>
            <a:r>
              <a:rPr lang="it-IT" altLang="it-IT" dirty="0" smtClean="0"/>
              <a:t>- Rappresentazione </a:t>
            </a:r>
            <a:r>
              <a:rPr lang="it-IT" altLang="it-IT" dirty="0"/>
              <a:t>sociale: </a:t>
            </a:r>
            <a:r>
              <a:rPr lang="it-IT" altLang="it-IT" i="1" dirty="0"/>
              <a:t>valenza peggiorativa del termine</a:t>
            </a:r>
          </a:p>
          <a:p>
            <a:endParaRPr lang="it-IT" dirty="0"/>
          </a:p>
        </p:txBody>
      </p:sp>
    </p:spTree>
    <p:extLst>
      <p:ext uri="{BB962C8B-B14F-4D97-AF65-F5344CB8AC3E}">
        <p14:creationId xmlns:p14="http://schemas.microsoft.com/office/powerpoint/2010/main" val="2596855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276" y="947920"/>
            <a:ext cx="9648966" cy="728480"/>
          </a:xfrm>
        </p:spPr>
        <p:txBody>
          <a:bodyPr/>
          <a:lstStyle/>
          <a:p>
            <a:r>
              <a:rPr lang="it-IT" dirty="0" smtClean="0"/>
              <a:t>1. Chi sono gli immigrati? Definizioni e tipi </a:t>
            </a:r>
            <a:r>
              <a:rPr lang="it-IT" sz="1600" dirty="0" smtClean="0"/>
              <a:t>(2)</a:t>
            </a:r>
            <a:endParaRPr lang="it-IT" sz="1600" dirty="0"/>
          </a:p>
        </p:txBody>
      </p:sp>
      <p:sp>
        <p:nvSpPr>
          <p:cNvPr id="3" name="Segnaposto contenuto 2"/>
          <p:cNvSpPr>
            <a:spLocks noGrp="1"/>
          </p:cNvSpPr>
          <p:nvPr>
            <p:ph idx="1"/>
          </p:nvPr>
        </p:nvSpPr>
        <p:spPr>
          <a:xfrm>
            <a:off x="464024" y="2374709"/>
            <a:ext cx="11273051" cy="4299045"/>
          </a:xfrm>
        </p:spPr>
        <p:txBody>
          <a:bodyPr>
            <a:normAutofit fontScale="92500" lnSpcReduction="10000"/>
          </a:bodyPr>
          <a:lstStyle/>
          <a:p>
            <a:pPr algn="just">
              <a:buFont typeface="Arial" panose="020B0604020202020204" pitchFamily="34" charset="0"/>
              <a:buChar char="•"/>
              <a:defRPr/>
            </a:pPr>
            <a:r>
              <a:rPr lang="it-IT" altLang="it-IT" sz="1900" b="1" i="1" dirty="0">
                <a:solidFill>
                  <a:srgbClr val="0070C0"/>
                </a:solidFill>
              </a:rPr>
              <a:t>Immigrati per lavoro:</a:t>
            </a:r>
            <a:r>
              <a:rPr lang="it-IT" altLang="it-IT" sz="1900" dirty="0"/>
              <a:t> solitamente </a:t>
            </a:r>
            <a:r>
              <a:rPr lang="it-IT" altLang="it-IT" sz="1900" dirty="0" smtClean="0"/>
              <a:t>primo-migranti</a:t>
            </a:r>
            <a:r>
              <a:rPr lang="it-IT" altLang="it-IT" sz="1900" dirty="0"/>
              <a:t>, soli, si inseriscono nel mercato del lavoro definito delle 5 P: pesanti, pericolosi, precari, poco pagati, penalizzati socialmente. Inizialmente uomini, ora in prevalenza donne</a:t>
            </a:r>
          </a:p>
          <a:p>
            <a:pPr algn="just">
              <a:buFont typeface="Arial" panose="020B0604020202020204" pitchFamily="34" charset="0"/>
              <a:buChar char="•"/>
              <a:defRPr/>
            </a:pPr>
            <a:r>
              <a:rPr lang="it-IT" altLang="it-IT" sz="1900" b="1" i="1" dirty="0">
                <a:solidFill>
                  <a:srgbClr val="0070C0"/>
                </a:solidFill>
              </a:rPr>
              <a:t>Immigrati stagionali o lavoratori a contratto</a:t>
            </a:r>
            <a:r>
              <a:rPr lang="it-IT" altLang="it-IT" sz="1900" b="1" i="1" dirty="0" smtClean="0">
                <a:solidFill>
                  <a:srgbClr val="0070C0"/>
                </a:solidFill>
              </a:rPr>
              <a:t>:</a:t>
            </a:r>
            <a:r>
              <a:rPr lang="it-IT" altLang="it-IT" sz="1900" dirty="0" smtClean="0"/>
              <a:t> </a:t>
            </a:r>
            <a:r>
              <a:rPr lang="it-IT" altLang="it-IT" sz="1900" dirty="0"/>
              <a:t>inseriti in settori specifici; definiti anche come </a:t>
            </a:r>
            <a:r>
              <a:rPr lang="it-IT" altLang="it-IT" sz="1900" i="1" dirty="0"/>
              <a:t>migrazione circolare</a:t>
            </a:r>
            <a:r>
              <a:rPr lang="it-IT" altLang="it-IT" sz="1900" dirty="0"/>
              <a:t>, avvantaggia società ricevente, società di origine e i migranti</a:t>
            </a:r>
          </a:p>
          <a:p>
            <a:pPr algn="just">
              <a:buFont typeface="Arial" panose="020B0604020202020204" pitchFamily="34" charset="0"/>
              <a:buChar char="•"/>
              <a:defRPr/>
            </a:pPr>
            <a:r>
              <a:rPr lang="it-IT" altLang="it-IT" sz="1900" b="1" i="1" dirty="0">
                <a:solidFill>
                  <a:srgbClr val="0070C0"/>
                </a:solidFill>
              </a:rPr>
              <a:t>Immigrati qualificati e imprenditori</a:t>
            </a:r>
            <a:r>
              <a:rPr lang="it-IT" altLang="it-IT" sz="1900" b="1" dirty="0">
                <a:solidFill>
                  <a:srgbClr val="0070C0"/>
                </a:solidFill>
              </a:rPr>
              <a:t>: </a:t>
            </a:r>
            <a:r>
              <a:rPr lang="it-IT" altLang="it-IT" sz="1900" dirty="0"/>
              <a:t>visti come risorse per il paese ricevente</a:t>
            </a:r>
          </a:p>
          <a:p>
            <a:pPr algn="just">
              <a:buFont typeface="Arial" panose="020B0604020202020204" pitchFamily="34" charset="0"/>
              <a:buChar char="•"/>
              <a:defRPr/>
            </a:pPr>
            <a:r>
              <a:rPr lang="it-IT" altLang="it-IT" sz="1900" b="1" i="1" dirty="0">
                <a:solidFill>
                  <a:srgbClr val="0070C0"/>
                </a:solidFill>
              </a:rPr>
              <a:t>Famigliari al seguito</a:t>
            </a:r>
            <a:r>
              <a:rPr lang="it-IT" altLang="it-IT" sz="1900" b="1" i="1" dirty="0" smtClean="0">
                <a:solidFill>
                  <a:srgbClr val="0070C0"/>
                </a:solidFill>
              </a:rPr>
              <a:t>:</a:t>
            </a:r>
            <a:r>
              <a:rPr lang="it-IT" altLang="it-IT" sz="1900" dirty="0" smtClean="0"/>
              <a:t> </a:t>
            </a:r>
            <a:r>
              <a:rPr lang="it-IT" altLang="it-IT" sz="1900" dirty="0"/>
              <a:t>arrivano per ricongiungimento; ad esso è collegato il fenomeno delle </a:t>
            </a:r>
            <a:r>
              <a:rPr lang="it-IT" altLang="it-IT" sz="1900" i="1" dirty="0"/>
              <a:t>seconde generazioni</a:t>
            </a:r>
            <a:endParaRPr lang="it-IT" altLang="it-IT" sz="1900" b="1" i="1" dirty="0">
              <a:solidFill>
                <a:srgbClr val="0070C0"/>
              </a:solidFill>
            </a:endParaRPr>
          </a:p>
          <a:p>
            <a:pPr>
              <a:buFont typeface="Arial" panose="020B0604020202020204" pitchFamily="34" charset="0"/>
              <a:buChar char="•"/>
              <a:defRPr/>
            </a:pPr>
            <a:r>
              <a:rPr lang="it-IT" altLang="it-IT" sz="1900" b="1" i="1" dirty="0">
                <a:solidFill>
                  <a:srgbClr val="0070C0"/>
                </a:solidFill>
              </a:rPr>
              <a:t>Migranti di ritorno</a:t>
            </a:r>
            <a:r>
              <a:rPr lang="it-IT" altLang="it-IT" sz="1900" dirty="0">
                <a:solidFill>
                  <a:srgbClr val="0070C0"/>
                </a:solidFill>
              </a:rPr>
              <a:t>: </a:t>
            </a:r>
            <a:r>
              <a:rPr lang="it-IT" altLang="it-IT" sz="1900" dirty="0"/>
              <a:t>coloro che ritornano in </a:t>
            </a:r>
            <a:r>
              <a:rPr lang="it-IT" altLang="it-IT" sz="1900" dirty="0" smtClean="0"/>
              <a:t>patria</a:t>
            </a:r>
            <a:endParaRPr lang="it-IT" altLang="it-IT" sz="1900" dirty="0"/>
          </a:p>
          <a:p>
            <a:pPr>
              <a:buFont typeface="Arial" panose="020B0604020202020204" pitchFamily="34" charset="0"/>
              <a:buChar char="•"/>
              <a:defRPr/>
            </a:pPr>
            <a:r>
              <a:rPr lang="it-IT" altLang="it-IT" sz="1900" b="1" dirty="0">
                <a:solidFill>
                  <a:srgbClr val="0070C0"/>
                </a:solidFill>
              </a:rPr>
              <a:t>Migranti forzati</a:t>
            </a:r>
            <a:r>
              <a:rPr lang="it-IT" altLang="it-IT" sz="1900" b="1" dirty="0"/>
              <a:t>: </a:t>
            </a:r>
            <a:r>
              <a:rPr lang="it-IT" altLang="it-IT" sz="1900" i="1" dirty="0" smtClean="0">
                <a:solidFill>
                  <a:srgbClr val="0070C0"/>
                </a:solidFill>
              </a:rPr>
              <a:t>Rifugiati</a:t>
            </a:r>
            <a:r>
              <a:rPr lang="it-IT" altLang="it-IT" sz="1900" dirty="0"/>
              <a:t>: persone che risiedono fuori dal proprio paese e non possono farne ritorno per timore di un «fondato timore di persecuzione per motivi di razza, religione, nazionalità, appartenenza a un gruppo sociale, opinioni politiche» (Convenzione di Ginevra </a:t>
            </a:r>
            <a:r>
              <a:rPr lang="it-IT" altLang="it-IT" sz="1900" dirty="0" smtClean="0"/>
              <a:t>1951); e </a:t>
            </a:r>
            <a:r>
              <a:rPr lang="it-IT" altLang="it-IT" sz="1900" i="1" dirty="0" smtClean="0">
                <a:solidFill>
                  <a:srgbClr val="0070C0"/>
                </a:solidFill>
              </a:rPr>
              <a:t>Richiedenti </a:t>
            </a:r>
            <a:r>
              <a:rPr lang="it-IT" altLang="it-IT" sz="1900" i="1" dirty="0">
                <a:solidFill>
                  <a:srgbClr val="0070C0"/>
                </a:solidFill>
              </a:rPr>
              <a:t>asilo</a:t>
            </a:r>
            <a:r>
              <a:rPr lang="it-IT" altLang="it-IT" sz="1900" i="1" dirty="0"/>
              <a:t>: </a:t>
            </a:r>
            <a:r>
              <a:rPr lang="it-IT" altLang="it-IT" sz="1900" dirty="0"/>
              <a:t>chi attraversa un confine in cerca di </a:t>
            </a:r>
            <a:r>
              <a:rPr lang="it-IT" altLang="it-IT" sz="1900" dirty="0" smtClean="0"/>
              <a:t>protezione umanitaria secondo la Convenzione di Ginevra.</a:t>
            </a:r>
            <a:endParaRPr lang="it-IT" altLang="it-IT" sz="1900" dirty="0"/>
          </a:p>
          <a:p>
            <a:endParaRPr lang="it-IT" dirty="0"/>
          </a:p>
        </p:txBody>
      </p:sp>
    </p:spTree>
    <p:extLst>
      <p:ext uri="{BB962C8B-B14F-4D97-AF65-F5344CB8AC3E}">
        <p14:creationId xmlns:p14="http://schemas.microsoft.com/office/powerpoint/2010/main" val="931231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0627" y="655093"/>
            <a:ext cx="9689909" cy="1119116"/>
          </a:xfrm>
        </p:spPr>
        <p:txBody>
          <a:bodyPr/>
          <a:lstStyle/>
          <a:p>
            <a:r>
              <a:rPr lang="it-IT" dirty="0" smtClean="0"/>
              <a:t>2. Il </a:t>
            </a:r>
            <a:r>
              <a:rPr lang="it-IT" dirty="0"/>
              <a:t>processo migratorio verso l’Italia (e l’Europa</a:t>
            </a:r>
            <a:r>
              <a:rPr lang="it-IT" dirty="0" smtClean="0"/>
              <a:t>): le fasi</a:t>
            </a:r>
            <a:endParaRPr lang="it-IT" sz="1800" dirty="0"/>
          </a:p>
        </p:txBody>
      </p:sp>
      <p:sp>
        <p:nvSpPr>
          <p:cNvPr id="3" name="Segnaposto contenuto 2"/>
          <p:cNvSpPr>
            <a:spLocks noGrp="1"/>
          </p:cNvSpPr>
          <p:nvPr>
            <p:ph idx="1"/>
          </p:nvPr>
        </p:nvSpPr>
        <p:spPr>
          <a:xfrm>
            <a:off x="464024" y="2603500"/>
            <a:ext cx="11273051" cy="3770004"/>
          </a:xfrm>
        </p:spPr>
        <p:txBody>
          <a:bodyPr>
            <a:normAutofit lnSpcReduction="10000"/>
          </a:bodyPr>
          <a:lstStyle/>
          <a:p>
            <a:pPr lvl="0" algn="just" fontAlgn="base">
              <a:spcBef>
                <a:spcPct val="0"/>
              </a:spcBef>
              <a:spcAft>
                <a:spcPct val="0"/>
              </a:spcAft>
              <a:buFont typeface="Arial" panose="020B0604020202020204" pitchFamily="34" charset="0"/>
              <a:buChar char="•"/>
            </a:pPr>
            <a:r>
              <a:rPr lang="en-US" b="1" i="1" dirty="0">
                <a:solidFill>
                  <a:srgbClr val="0070C0"/>
                </a:solidFill>
              </a:rPr>
              <a:t>1</a:t>
            </a:r>
            <a:r>
              <a:rPr lang="it-IT" b="1" i="1" dirty="0">
                <a:solidFill>
                  <a:srgbClr val="0070C0"/>
                </a:solidFill>
              </a:rPr>
              <a:t>° fase (europea): </a:t>
            </a:r>
            <a:r>
              <a:rPr lang="it-IT" dirty="0">
                <a:solidFill>
                  <a:schemeClr val="tx1"/>
                </a:solidFill>
                <a:ea typeface="Times New Roman" pitchFamily="18" charset="0"/>
                <a:cs typeface="Times New Roman" pitchFamily="18" charset="0"/>
              </a:rPr>
              <a:t>dal dopoguerra fino agli anni ‘60; immigrazione come richiesta di manodopera dal sud Europa verso il nord e centro Europa</a:t>
            </a:r>
          </a:p>
          <a:p>
            <a:pPr lvl="0" algn="just" fontAlgn="base">
              <a:spcBef>
                <a:spcPct val="0"/>
              </a:spcBef>
              <a:spcAft>
                <a:spcPct val="0"/>
              </a:spcAft>
              <a:buFont typeface="Arial" panose="020B0604020202020204" pitchFamily="34" charset="0"/>
              <a:buChar char="•"/>
            </a:pPr>
            <a:endParaRPr lang="it-IT" dirty="0">
              <a:solidFill>
                <a:schemeClr val="tx1"/>
              </a:solidFill>
              <a:cs typeface="Times New Roman" pitchFamily="18" charset="0"/>
            </a:endParaRPr>
          </a:p>
          <a:p>
            <a:pPr lvl="0" algn="just" eaLnBrk="0" fontAlgn="base" hangingPunct="0">
              <a:spcBef>
                <a:spcPct val="0"/>
              </a:spcBef>
              <a:spcAft>
                <a:spcPct val="0"/>
              </a:spcAft>
              <a:buFont typeface="Arial" panose="020B0604020202020204" pitchFamily="34" charset="0"/>
              <a:buChar char="•"/>
            </a:pPr>
            <a:r>
              <a:rPr lang="it-IT" b="1" i="1" dirty="0">
                <a:solidFill>
                  <a:srgbClr val="0070C0"/>
                </a:solidFill>
              </a:rPr>
              <a:t>2° fase (europea): </a:t>
            </a:r>
            <a:r>
              <a:rPr lang="it-IT" dirty="0">
                <a:solidFill>
                  <a:schemeClr val="tx1"/>
                </a:solidFill>
                <a:ea typeface="Times New Roman" pitchFamily="18" charset="0"/>
                <a:cs typeface="Times New Roman" pitchFamily="18" charset="0"/>
              </a:rPr>
              <a:t>anni ‘70-’80; crisi strutturale e “politiche degli stop”, primi arrivi migratori anche nei paesi del sud Europa</a:t>
            </a:r>
          </a:p>
          <a:p>
            <a:pPr lvl="0" algn="just" eaLnBrk="0" fontAlgn="base" hangingPunct="0">
              <a:spcBef>
                <a:spcPct val="0"/>
              </a:spcBef>
              <a:spcAft>
                <a:spcPct val="0"/>
              </a:spcAft>
              <a:buFont typeface="Arial" panose="020B0604020202020204" pitchFamily="34" charset="0"/>
              <a:buChar char="•"/>
            </a:pPr>
            <a:endParaRPr lang="it-IT" dirty="0">
              <a:solidFill>
                <a:schemeClr val="tx1"/>
              </a:solidFill>
              <a:cs typeface="Times New Roman" pitchFamily="18" charset="0"/>
            </a:endParaRPr>
          </a:p>
          <a:p>
            <a:pPr lvl="0" algn="just" eaLnBrk="0" fontAlgn="base" hangingPunct="0">
              <a:spcBef>
                <a:spcPct val="0"/>
              </a:spcBef>
              <a:spcAft>
                <a:spcPct val="0"/>
              </a:spcAft>
              <a:buFont typeface="Arial" panose="020B0604020202020204" pitchFamily="34" charset="0"/>
              <a:buChar char="•"/>
            </a:pPr>
            <a:r>
              <a:rPr lang="it-IT" b="1" i="1" dirty="0">
                <a:solidFill>
                  <a:srgbClr val="0070C0"/>
                </a:solidFill>
              </a:rPr>
              <a:t>3° </a:t>
            </a:r>
            <a:r>
              <a:rPr lang="it-IT" b="1" i="1" dirty="0" smtClean="0">
                <a:solidFill>
                  <a:srgbClr val="0070C0"/>
                </a:solidFill>
              </a:rPr>
              <a:t>fase: </a:t>
            </a:r>
            <a:r>
              <a:rPr lang="it-IT" dirty="0">
                <a:solidFill>
                  <a:schemeClr val="tx1"/>
                </a:solidFill>
                <a:ea typeface="Times New Roman" pitchFamily="18" charset="0"/>
                <a:cs typeface="Times New Roman" pitchFamily="18" charset="0"/>
              </a:rPr>
              <a:t>dagli anni ‘90; internazionalizzazione delle migrazioni; politiche restrittive con conseguente carattere di illegalità.</a:t>
            </a:r>
            <a:r>
              <a:rPr lang="it-IT" dirty="0">
                <a:solidFill>
                  <a:schemeClr val="tx1"/>
                </a:solidFill>
                <a:ea typeface="Times New Roman" pitchFamily="18" charset="0"/>
                <a:cs typeface="Arial" pitchFamily="34" charset="0"/>
              </a:rPr>
              <a:t> </a:t>
            </a:r>
          </a:p>
          <a:p>
            <a:pPr lvl="0" algn="just" eaLnBrk="0" fontAlgn="base" hangingPunct="0">
              <a:spcBef>
                <a:spcPct val="0"/>
              </a:spcBef>
              <a:spcAft>
                <a:spcPct val="0"/>
              </a:spcAft>
              <a:buFont typeface="Arial" panose="020B0604020202020204" pitchFamily="34" charset="0"/>
              <a:buChar char="•"/>
            </a:pPr>
            <a:endParaRPr lang="en-US" dirty="0">
              <a:solidFill>
                <a:schemeClr val="tx1"/>
              </a:solidFill>
              <a:ea typeface="Times New Roman" pitchFamily="18" charset="0"/>
              <a:cs typeface="Arial" pitchFamily="34" charset="0"/>
            </a:endParaRPr>
          </a:p>
          <a:p>
            <a:pPr lvl="0" algn="just" eaLnBrk="0" fontAlgn="base" hangingPunct="0">
              <a:spcBef>
                <a:spcPct val="0"/>
              </a:spcBef>
              <a:spcAft>
                <a:spcPct val="0"/>
              </a:spcAft>
              <a:buFont typeface="Arial" panose="020B0604020202020204" pitchFamily="34" charset="0"/>
              <a:buChar char="•"/>
            </a:pPr>
            <a:r>
              <a:rPr lang="en-US" b="1" i="1" dirty="0">
                <a:solidFill>
                  <a:srgbClr val="0070C0"/>
                </a:solidFill>
              </a:rPr>
              <a:t>4° </a:t>
            </a:r>
            <a:r>
              <a:rPr lang="en-US" b="1" i="1" dirty="0" err="1">
                <a:solidFill>
                  <a:srgbClr val="0070C0"/>
                </a:solidFill>
              </a:rPr>
              <a:t>fase</a:t>
            </a:r>
            <a:r>
              <a:rPr lang="en-US" b="1" i="1" dirty="0">
                <a:solidFill>
                  <a:srgbClr val="0070C0"/>
                </a:solidFill>
              </a:rPr>
              <a:t>: </a:t>
            </a:r>
            <a:r>
              <a:rPr lang="it-IT" dirty="0">
                <a:solidFill>
                  <a:schemeClr val="tx1"/>
                </a:solidFill>
                <a:ea typeface="Times New Roman" pitchFamily="18" charset="0"/>
                <a:cs typeface="Times New Roman" pitchFamily="18" charset="0"/>
              </a:rPr>
              <a:t>dalla fine degli anni ‘90: inizia la fase dei ricongiungimenti familiari: da progetto migratorio a progetto stanziale</a:t>
            </a:r>
          </a:p>
          <a:p>
            <a:pPr lvl="0" algn="just" eaLnBrk="0" fontAlgn="base" hangingPunct="0">
              <a:spcBef>
                <a:spcPct val="0"/>
              </a:spcBef>
              <a:spcAft>
                <a:spcPct val="0"/>
              </a:spcAft>
              <a:buFont typeface="Arial" panose="020B0604020202020204" pitchFamily="34" charset="0"/>
              <a:buChar char="•"/>
            </a:pPr>
            <a:endParaRPr lang="it-IT" b="1" i="1" u="sng" dirty="0">
              <a:solidFill>
                <a:schemeClr val="tx1"/>
              </a:solidFill>
              <a:ea typeface="Times New Roman" pitchFamily="18" charset="0"/>
              <a:cs typeface="Times New Roman" pitchFamily="18" charset="0"/>
            </a:endParaRPr>
          </a:p>
          <a:p>
            <a:pPr lvl="0" algn="just" eaLnBrk="0" fontAlgn="base" hangingPunct="0">
              <a:spcBef>
                <a:spcPct val="0"/>
              </a:spcBef>
              <a:spcAft>
                <a:spcPct val="0"/>
              </a:spcAft>
              <a:buFont typeface="Arial" panose="020B0604020202020204" pitchFamily="34" charset="0"/>
              <a:buChar char="•"/>
            </a:pPr>
            <a:r>
              <a:rPr lang="it-IT" b="1" i="1" dirty="0">
                <a:solidFill>
                  <a:srgbClr val="0070C0"/>
                </a:solidFill>
              </a:rPr>
              <a:t>5° fase: </a:t>
            </a:r>
            <a:r>
              <a:rPr lang="it-IT" dirty="0">
                <a:solidFill>
                  <a:schemeClr val="tx1"/>
                </a:solidFill>
                <a:ea typeface="Times New Roman" pitchFamily="18" charset="0"/>
                <a:cs typeface="Times New Roman" pitchFamily="18" charset="0"/>
              </a:rPr>
              <a:t>dagli anni 2000: creazione di famiglie in migrazione con nascita di bambini figli di immigrati</a:t>
            </a:r>
            <a:endParaRPr lang="it-IT" b="1" i="1" u="sng" dirty="0">
              <a:solidFill>
                <a:schemeClr val="tx1"/>
              </a:solidFill>
              <a:ea typeface="Times New Roman" pitchFamily="18" charset="0"/>
              <a:cs typeface="Times New Roman" pitchFamily="18" charset="0"/>
            </a:endParaRPr>
          </a:p>
        </p:txBody>
      </p:sp>
    </p:spTree>
    <p:extLst>
      <p:ext uri="{BB962C8B-B14F-4D97-AF65-F5344CB8AC3E}">
        <p14:creationId xmlns:p14="http://schemas.microsoft.com/office/powerpoint/2010/main" val="3544288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0627" y="655093"/>
            <a:ext cx="9689909" cy="1119116"/>
          </a:xfrm>
        </p:spPr>
        <p:txBody>
          <a:bodyPr/>
          <a:lstStyle/>
          <a:p>
            <a:r>
              <a:rPr lang="it-IT" dirty="0" smtClean="0"/>
              <a:t>2. Il </a:t>
            </a:r>
            <a:r>
              <a:rPr lang="it-IT" dirty="0"/>
              <a:t>processo migratorio verso l’Italia (e l’Europa</a:t>
            </a:r>
            <a:r>
              <a:rPr lang="it-IT" dirty="0" smtClean="0"/>
              <a:t>): provenienze</a:t>
            </a:r>
            <a:endParaRPr lang="it-IT" sz="1800" dirty="0"/>
          </a:p>
        </p:txBody>
      </p:sp>
      <p:sp>
        <p:nvSpPr>
          <p:cNvPr id="3" name="Segnaposto contenuto 2"/>
          <p:cNvSpPr>
            <a:spLocks noGrp="1"/>
          </p:cNvSpPr>
          <p:nvPr>
            <p:ph idx="1"/>
          </p:nvPr>
        </p:nvSpPr>
        <p:spPr>
          <a:xfrm>
            <a:off x="464024" y="2238234"/>
            <a:ext cx="11273051" cy="4619766"/>
          </a:xfrm>
        </p:spPr>
        <p:txBody>
          <a:bodyPr>
            <a:normAutofit/>
          </a:bodyPr>
          <a:lstStyle/>
          <a:p>
            <a:pPr algn="just">
              <a:buFont typeface="Arial" panose="020B0604020202020204" pitchFamily="34" charset="0"/>
              <a:buChar char="•"/>
            </a:pPr>
            <a:r>
              <a:rPr lang="it-IT" dirty="0">
                <a:latin typeface="+mj-lt"/>
                <a:ea typeface="Verdana" pitchFamily="34" charset="0"/>
                <a:cs typeface="Verdana" pitchFamily="34" charset="0"/>
              </a:rPr>
              <a:t>dal </a:t>
            </a:r>
            <a:r>
              <a:rPr lang="it-IT" b="1" i="1" dirty="0">
                <a:solidFill>
                  <a:srgbClr val="0070C0"/>
                </a:solidFill>
                <a:latin typeface="+mj-lt"/>
              </a:rPr>
              <a:t>Maghreb</a:t>
            </a:r>
            <a:r>
              <a:rPr lang="it-IT" dirty="0">
                <a:latin typeface="+mj-lt"/>
                <a:ea typeface="Verdana" pitchFamily="34" charset="0"/>
                <a:cs typeface="Verdana" pitchFamily="34" charset="0"/>
              </a:rPr>
              <a:t>: a partire dagli anni ’70, si intensificano dagli anni ‘90: maschi, con progetto a breve e medio termine. Dalla metà-fine anni ‘90 iniziano i ricongiungimenti dall’</a:t>
            </a:r>
            <a:r>
              <a:rPr lang="it-IT" b="1" i="1" dirty="0" smtClean="0">
                <a:solidFill>
                  <a:srgbClr val="0070C0"/>
                </a:solidFill>
                <a:latin typeface="+mj-lt"/>
              </a:rPr>
              <a:t>Africa </a:t>
            </a:r>
            <a:r>
              <a:rPr lang="it-IT" b="1" i="1" dirty="0">
                <a:solidFill>
                  <a:srgbClr val="0070C0"/>
                </a:solidFill>
                <a:latin typeface="+mj-lt"/>
              </a:rPr>
              <a:t>subsahariana</a:t>
            </a:r>
            <a:r>
              <a:rPr lang="it-IT" dirty="0">
                <a:latin typeface="+mj-lt"/>
                <a:ea typeface="Verdana" pitchFamily="34" charset="0"/>
                <a:cs typeface="Verdana" pitchFamily="34" charset="0"/>
              </a:rPr>
              <a:t>: inizialmente, dagli anni ‘80-’90, migrazione maschile di passaggio, diventa col tempo </a:t>
            </a:r>
            <a:r>
              <a:rPr lang="it-IT" dirty="0" smtClean="0">
                <a:latin typeface="+mj-lt"/>
                <a:ea typeface="Verdana" pitchFamily="34" charset="0"/>
                <a:cs typeface="Verdana" pitchFamily="34" charset="0"/>
              </a:rPr>
              <a:t>stanziale</a:t>
            </a:r>
          </a:p>
          <a:p>
            <a:pPr algn="just">
              <a:buFont typeface="Arial" panose="020B0604020202020204" pitchFamily="34" charset="0"/>
              <a:buChar char="•"/>
            </a:pPr>
            <a:endParaRPr lang="it-IT" sz="1600" dirty="0">
              <a:latin typeface="+mj-lt"/>
              <a:ea typeface="Verdana" pitchFamily="34" charset="0"/>
              <a:cs typeface="Verdana" pitchFamily="34" charset="0"/>
            </a:endParaRPr>
          </a:p>
          <a:p>
            <a:pPr algn="just">
              <a:buFont typeface="Arial" panose="020B0604020202020204" pitchFamily="34" charset="0"/>
              <a:buChar char="•"/>
            </a:pPr>
            <a:r>
              <a:rPr lang="it-IT" dirty="0">
                <a:latin typeface="+mj-lt"/>
                <a:ea typeface="Verdana" pitchFamily="34" charset="0"/>
                <a:cs typeface="Verdana" pitchFamily="34" charset="0"/>
              </a:rPr>
              <a:t>dall’</a:t>
            </a:r>
            <a:r>
              <a:rPr lang="it-IT" b="1" i="1" dirty="0">
                <a:solidFill>
                  <a:srgbClr val="0070C0"/>
                </a:solidFill>
                <a:latin typeface="+mj-lt"/>
              </a:rPr>
              <a:t>Asia</a:t>
            </a:r>
            <a:r>
              <a:rPr lang="it-IT" dirty="0">
                <a:latin typeface="+mj-lt"/>
                <a:ea typeface="Verdana" pitchFamily="34" charset="0"/>
                <a:cs typeface="Verdana" pitchFamily="34" charset="0"/>
              </a:rPr>
              <a:t>: immigrazione dallo </a:t>
            </a:r>
            <a:r>
              <a:rPr lang="it-IT" dirty="0" err="1">
                <a:latin typeface="+mj-lt"/>
                <a:ea typeface="Verdana" pitchFamily="34" charset="0"/>
                <a:cs typeface="Verdana" pitchFamily="34" charset="0"/>
              </a:rPr>
              <a:t>Sri</a:t>
            </a:r>
            <a:r>
              <a:rPr lang="it-IT" dirty="0">
                <a:latin typeface="+mj-lt"/>
                <a:ea typeface="Verdana" pitchFamily="34" charset="0"/>
                <a:cs typeface="Verdana" pitchFamily="34" charset="0"/>
              </a:rPr>
              <a:t> Lanka -anni ’80- e dalle Filippine –anni ’90- (emigrazione di coppia); dal Pakistan –fine ‘90-2000- (maschile, poi ricongiungimenti)</a:t>
            </a:r>
          </a:p>
          <a:p>
            <a:pPr marL="0" indent="0" algn="just">
              <a:buNone/>
            </a:pPr>
            <a:endParaRPr lang="it-IT" sz="2400" dirty="0">
              <a:latin typeface="+mj-lt"/>
              <a:ea typeface="Verdana" pitchFamily="34" charset="0"/>
              <a:cs typeface="Verdana" pitchFamily="34" charset="0"/>
            </a:endParaRPr>
          </a:p>
          <a:p>
            <a:pPr algn="just">
              <a:buFont typeface="Arial" panose="020B0604020202020204" pitchFamily="34" charset="0"/>
              <a:buChar char="•"/>
            </a:pPr>
            <a:r>
              <a:rPr lang="it-IT" dirty="0" smtClean="0">
                <a:solidFill>
                  <a:schemeClr val="tx1"/>
                </a:solidFill>
                <a:latin typeface="+mj-lt"/>
              </a:rPr>
              <a:t>dall’</a:t>
            </a:r>
            <a:r>
              <a:rPr lang="it-IT" b="1" i="1" dirty="0" smtClean="0">
                <a:solidFill>
                  <a:srgbClr val="0070C0"/>
                </a:solidFill>
                <a:latin typeface="+mj-lt"/>
              </a:rPr>
              <a:t>Est </a:t>
            </a:r>
            <a:r>
              <a:rPr lang="it-IT" b="1" i="1" dirty="0">
                <a:solidFill>
                  <a:srgbClr val="0070C0"/>
                </a:solidFill>
                <a:latin typeface="+mj-lt"/>
              </a:rPr>
              <a:t>Europa</a:t>
            </a:r>
            <a:r>
              <a:rPr lang="it-IT" dirty="0">
                <a:latin typeface="+mj-lt"/>
                <a:ea typeface="Verdana" pitchFamily="34" charset="0"/>
                <a:cs typeface="Verdana" pitchFamily="34" charset="0"/>
              </a:rPr>
              <a:t>: dall’inizio degli anni ‘90: dall’Albania prima uomini giovani poi ricongiungimenti; dalla zona Balcanica intere famiglie (profughi e rifugiati); dall’ex Urss donne, anche non giovanissime, raramente ricongiunte</a:t>
            </a:r>
          </a:p>
          <a:p>
            <a:pPr algn="just">
              <a:spcBef>
                <a:spcPts val="0"/>
              </a:spcBef>
              <a:buFont typeface="Arial" panose="020B0604020202020204" pitchFamily="34" charset="0"/>
              <a:buChar char="•"/>
            </a:pPr>
            <a:r>
              <a:rPr lang="it-IT" dirty="0">
                <a:latin typeface="+mj-lt"/>
                <a:ea typeface="Verdana" pitchFamily="34" charset="0"/>
                <a:cs typeface="Verdana" pitchFamily="34" charset="0"/>
              </a:rPr>
              <a:t>dal </a:t>
            </a:r>
            <a:r>
              <a:rPr lang="it-IT" b="1" i="1" dirty="0">
                <a:solidFill>
                  <a:srgbClr val="0070C0"/>
                </a:solidFill>
                <a:latin typeface="+mj-lt"/>
              </a:rPr>
              <a:t>Sud America</a:t>
            </a:r>
            <a:r>
              <a:rPr lang="it-IT" dirty="0">
                <a:latin typeface="+mj-lt"/>
                <a:ea typeface="Verdana" pitchFamily="34" charset="0"/>
                <a:cs typeface="Verdana" pitchFamily="34" charset="0"/>
              </a:rPr>
              <a:t>: dalla fine degli anni ‘90, inizio 2000, soprattutto da menti familiari</a:t>
            </a:r>
          </a:p>
          <a:p>
            <a:pPr marL="0" lvl="0" indent="0" algn="just" fontAlgn="base">
              <a:spcBef>
                <a:spcPct val="0"/>
              </a:spcBef>
              <a:spcAft>
                <a:spcPct val="0"/>
              </a:spcAft>
              <a:buNone/>
            </a:pPr>
            <a:endParaRPr lang="it-IT" b="1" i="1" u="sng" dirty="0">
              <a:solidFill>
                <a:schemeClr val="tx1"/>
              </a:solidFill>
              <a:ea typeface="Times New Roman" pitchFamily="18" charset="0"/>
              <a:cs typeface="Times New Roman" pitchFamily="18" charset="0"/>
            </a:endParaRPr>
          </a:p>
        </p:txBody>
      </p:sp>
      <p:sp>
        <p:nvSpPr>
          <p:cNvPr id="4" name="Rettangolo 3"/>
          <p:cNvSpPr/>
          <p:nvPr/>
        </p:nvSpPr>
        <p:spPr>
          <a:xfrm>
            <a:off x="902241" y="3410294"/>
            <a:ext cx="10705925" cy="387244"/>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rgbClr val="0070C0"/>
                </a:solidFill>
              </a:rPr>
              <a:t>eccezione: Eritrea (‘60) e Capo Verde (‘</a:t>
            </a:r>
            <a:r>
              <a:rPr lang="it-IT" dirty="0" smtClean="0">
                <a:solidFill>
                  <a:srgbClr val="0070C0"/>
                </a:solidFill>
              </a:rPr>
              <a:t>70) </a:t>
            </a:r>
            <a:r>
              <a:rPr lang="it-IT" dirty="0" smtClean="0">
                <a:solidFill>
                  <a:srgbClr val="0070C0"/>
                </a:solidFill>
                <a:sym typeface="Wingdings" panose="05000000000000000000" pitchFamily="2" charset="2"/>
              </a:rPr>
              <a:t> </a:t>
            </a:r>
            <a:r>
              <a:rPr lang="it-IT" dirty="0" smtClean="0">
                <a:solidFill>
                  <a:srgbClr val="0070C0"/>
                </a:solidFill>
              </a:rPr>
              <a:t>migrazione </a:t>
            </a:r>
            <a:r>
              <a:rPr lang="it-IT" dirty="0">
                <a:solidFill>
                  <a:srgbClr val="0070C0"/>
                </a:solidFill>
              </a:rPr>
              <a:t>femminile</a:t>
            </a:r>
          </a:p>
        </p:txBody>
      </p:sp>
      <p:sp>
        <p:nvSpPr>
          <p:cNvPr id="5" name="Rettangolo 4"/>
          <p:cNvSpPr/>
          <p:nvPr/>
        </p:nvSpPr>
        <p:spPr>
          <a:xfrm>
            <a:off x="921969" y="4402589"/>
            <a:ext cx="10705924" cy="58738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rgbClr val="0070C0"/>
                </a:solidFill>
              </a:rPr>
              <a:t>eccezione: Cina </a:t>
            </a:r>
            <a:r>
              <a:rPr lang="it-IT" dirty="0">
                <a:solidFill>
                  <a:srgbClr val="0070C0"/>
                </a:solidFill>
                <a:sym typeface="Wingdings" panose="05000000000000000000" pitchFamily="2" charset="2"/>
              </a:rPr>
              <a:t></a:t>
            </a:r>
            <a:r>
              <a:rPr lang="it-IT" dirty="0">
                <a:solidFill>
                  <a:srgbClr val="0070C0"/>
                </a:solidFill>
              </a:rPr>
              <a:t> prima immigrazione a partire dagli anni ’30; dagli anni ‘80-’90 immigrazione di coppia; creazione comunità “incapsulate”</a:t>
            </a:r>
          </a:p>
        </p:txBody>
      </p:sp>
      <p:sp>
        <p:nvSpPr>
          <p:cNvPr id="6" name="Rettangolo 5"/>
          <p:cNvSpPr/>
          <p:nvPr/>
        </p:nvSpPr>
        <p:spPr>
          <a:xfrm>
            <a:off x="921969" y="6200077"/>
            <a:ext cx="10705924" cy="419087"/>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srgbClr val="0070C0"/>
                </a:solidFill>
              </a:rPr>
              <a:t>eccezione: </a:t>
            </a:r>
            <a:r>
              <a:rPr lang="it-IT" dirty="0" smtClean="0">
                <a:solidFill>
                  <a:srgbClr val="0070C0"/>
                </a:solidFill>
                <a:latin typeface="Verdana" pitchFamily="34" charset="0"/>
                <a:ea typeface="Verdana" pitchFamily="34" charset="0"/>
                <a:cs typeface="Verdana" pitchFamily="34" charset="0"/>
              </a:rPr>
              <a:t>Ecuador</a:t>
            </a:r>
            <a:r>
              <a:rPr lang="it-IT" dirty="0">
                <a:solidFill>
                  <a:srgbClr val="0070C0"/>
                </a:solidFill>
                <a:latin typeface="Verdana" pitchFamily="34" charset="0"/>
                <a:ea typeface="Verdana" pitchFamily="34" charset="0"/>
                <a:cs typeface="Verdana" pitchFamily="34" charset="0"/>
              </a:rPr>
              <a:t>, donne sole primo migranti, poi ricongiungimenti figli </a:t>
            </a:r>
            <a:r>
              <a:rPr lang="it-IT" dirty="0" smtClean="0">
                <a:solidFill>
                  <a:srgbClr val="0070C0"/>
                </a:solidFill>
                <a:latin typeface="Verdana" pitchFamily="34" charset="0"/>
                <a:ea typeface="Verdana" pitchFamily="34" charset="0"/>
                <a:cs typeface="Verdana" pitchFamily="34" charset="0"/>
              </a:rPr>
              <a:t>(</a:t>
            </a:r>
            <a:r>
              <a:rPr lang="it-IT" dirty="0">
                <a:solidFill>
                  <a:srgbClr val="0070C0"/>
                </a:solidFill>
                <a:latin typeface="Verdana" pitchFamily="34" charset="0"/>
                <a:ea typeface="Verdana" pitchFamily="34" charset="0"/>
                <a:cs typeface="Verdana" pitchFamily="34" charset="0"/>
              </a:rPr>
              <a:t>meno mariti</a:t>
            </a:r>
            <a:r>
              <a:rPr lang="it-IT" dirty="0" smtClean="0">
                <a:solidFill>
                  <a:srgbClr val="0070C0"/>
                </a:solidFill>
                <a:latin typeface="Verdana" pitchFamily="34" charset="0"/>
                <a:ea typeface="Verdana" pitchFamily="34" charset="0"/>
                <a:cs typeface="Verdana" pitchFamily="34" charset="0"/>
              </a:rPr>
              <a:t>)</a:t>
            </a:r>
            <a:endParaRPr lang="it-IT" dirty="0">
              <a:solidFill>
                <a:srgbClr val="0070C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9764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a:xfrm>
            <a:off x="504966" y="2538484"/>
            <a:ext cx="11150221" cy="3367642"/>
          </a:xfrm>
        </p:spPr>
        <p:txBody>
          <a:bodyPr>
            <a:normAutofit fontScale="25000" lnSpcReduction="20000"/>
          </a:bodyPr>
          <a:lstStyle/>
          <a:p>
            <a:pPr marL="273050" lvl="0" indent="-273050" defTabSz="356362">
              <a:lnSpc>
                <a:spcPct val="110000"/>
              </a:lnSpc>
              <a:buSzPct val="70000"/>
              <a:buFont typeface="+mj-lt"/>
              <a:buAutoNum type="arabicPeriod"/>
              <a:defRPr sz="1800"/>
            </a:pPr>
            <a:r>
              <a:rPr lang="it-IT" sz="7200" dirty="0"/>
              <a:t>Stato, </a:t>
            </a:r>
            <a:r>
              <a:rPr lang="it-IT" sz="7200" dirty="0" smtClean="0"/>
              <a:t>Patria e Nazione</a:t>
            </a:r>
          </a:p>
          <a:p>
            <a:pPr marL="273050" lvl="0" indent="-273050" defTabSz="356362">
              <a:lnSpc>
                <a:spcPct val="110000"/>
              </a:lnSpc>
              <a:buSzPct val="70000"/>
              <a:buFont typeface="+mj-lt"/>
              <a:buAutoNum type="arabicPeriod"/>
              <a:defRPr sz="1800"/>
            </a:pPr>
            <a:r>
              <a:rPr lang="it-IT" sz="7200" dirty="0" smtClean="0"/>
              <a:t>La nazione</a:t>
            </a:r>
            <a:r>
              <a:rPr lang="it-IT" sz="7200" dirty="0"/>
              <a:t>: una comunità immaginata?</a:t>
            </a:r>
          </a:p>
          <a:p>
            <a:pPr marL="273050" lvl="0" indent="-273050" defTabSz="356362">
              <a:lnSpc>
                <a:spcPct val="110000"/>
              </a:lnSpc>
              <a:buSzPct val="70000"/>
              <a:buFont typeface="+mj-lt"/>
              <a:buAutoNum type="arabicPeriod"/>
              <a:defRPr sz="1800"/>
            </a:pPr>
            <a:r>
              <a:rPr lang="it-IT" sz="7200" dirty="0" smtClean="0"/>
              <a:t>L’idea </a:t>
            </a:r>
            <a:r>
              <a:rPr lang="it-IT" sz="7200" dirty="0"/>
              <a:t>di n</a:t>
            </a:r>
            <a:r>
              <a:rPr lang="it-IT" sz="7200" dirty="0" smtClean="0"/>
              <a:t>azione e il nazionalismo</a:t>
            </a:r>
            <a:endParaRPr lang="it-IT" sz="7200" dirty="0"/>
          </a:p>
          <a:p>
            <a:pPr marL="273050" lvl="0" indent="-273050" defTabSz="356362">
              <a:lnSpc>
                <a:spcPct val="110000"/>
              </a:lnSpc>
              <a:buSzPct val="70000"/>
              <a:buFont typeface="+mj-lt"/>
              <a:buAutoNum type="arabicPeriod"/>
              <a:defRPr sz="1800"/>
            </a:pPr>
            <a:r>
              <a:rPr lang="it-IT" sz="7200" dirty="0" smtClean="0"/>
              <a:t>L’Italia risorgimentale: breve excursus</a:t>
            </a:r>
            <a:endParaRPr lang="it-IT" sz="7200" dirty="0"/>
          </a:p>
          <a:p>
            <a:pPr marL="273050" lvl="0" indent="-273050" defTabSz="356362">
              <a:lnSpc>
                <a:spcPct val="110000"/>
              </a:lnSpc>
              <a:buSzPct val="70000"/>
              <a:buFont typeface="+mj-lt"/>
              <a:buAutoNum type="arabicPeriod"/>
              <a:defRPr sz="1800"/>
            </a:pPr>
            <a:r>
              <a:rPr lang="it-IT" sz="7200" dirty="0"/>
              <a:t>Come fare gli Italiani?</a:t>
            </a:r>
          </a:p>
          <a:p>
            <a:pPr marL="273050" lvl="0" indent="-273050" defTabSz="356362">
              <a:lnSpc>
                <a:spcPct val="110000"/>
              </a:lnSpc>
              <a:buSzPct val="70000"/>
              <a:buFont typeface="+mj-lt"/>
              <a:buAutoNum type="arabicPeriod"/>
              <a:defRPr sz="1800"/>
            </a:pPr>
            <a:r>
              <a:rPr lang="it-IT" sz="7200" dirty="0"/>
              <a:t>Alcuni cenni letterari</a:t>
            </a:r>
          </a:p>
          <a:p>
            <a:pPr marL="273050" indent="-273050" defTabSz="356362">
              <a:lnSpc>
                <a:spcPct val="110000"/>
              </a:lnSpc>
              <a:buSzPct val="70000"/>
              <a:buFont typeface="+mj-lt"/>
              <a:buAutoNum type="arabicPeriod"/>
              <a:defRPr sz="1800"/>
            </a:pPr>
            <a:r>
              <a:rPr lang="it-IT" sz="7200" dirty="0"/>
              <a:t>Nazionalismo </a:t>
            </a:r>
            <a:r>
              <a:rPr lang="it-IT" sz="7200" dirty="0" smtClean="0"/>
              <a:t>banale</a:t>
            </a:r>
            <a:r>
              <a:rPr lang="it-IT" sz="7200" dirty="0"/>
              <a:t>?</a:t>
            </a:r>
          </a:p>
          <a:p>
            <a:pPr marL="273050" lvl="0" indent="-273050" defTabSz="356362">
              <a:lnSpc>
                <a:spcPct val="110000"/>
              </a:lnSpc>
              <a:buSzPct val="70000"/>
              <a:buFont typeface="+mj-lt"/>
              <a:buAutoNum type="arabicPeriod"/>
              <a:defRPr sz="1800"/>
            </a:pPr>
            <a:r>
              <a:rPr lang="it-IT" sz="7200" dirty="0" smtClean="0"/>
              <a:t>Simboli </a:t>
            </a:r>
            <a:r>
              <a:rPr lang="it-IT" sz="7200" dirty="0"/>
              <a:t>nazionali: la bandiera</a:t>
            </a:r>
          </a:p>
          <a:p>
            <a:pPr marL="273050" lvl="0" indent="-273050" defTabSz="356362">
              <a:lnSpc>
                <a:spcPct val="110000"/>
              </a:lnSpc>
              <a:buSzPct val="70000"/>
              <a:buFont typeface="+mj-lt"/>
              <a:buAutoNum type="arabicPeriod"/>
              <a:defRPr sz="1800"/>
            </a:pPr>
            <a:r>
              <a:rPr lang="it-IT" sz="7200" dirty="0" smtClean="0"/>
              <a:t>Lo </a:t>
            </a:r>
            <a:r>
              <a:rPr lang="it-IT" sz="7200" dirty="0"/>
              <a:t>stato-nazione </a:t>
            </a:r>
            <a:r>
              <a:rPr lang="it-IT" sz="7200" dirty="0" smtClean="0"/>
              <a:t>oggi</a:t>
            </a:r>
            <a:endParaRPr lang="it-IT" sz="7200" dirty="0"/>
          </a:p>
          <a:p>
            <a:pPr marL="0" indent="0">
              <a:lnSpc>
                <a:spcPct val="110000"/>
              </a:lnSpc>
              <a:buNone/>
            </a:pPr>
            <a:endParaRPr lang="it-IT" dirty="0"/>
          </a:p>
        </p:txBody>
      </p:sp>
    </p:spTree>
    <p:extLst>
      <p:ext uri="{BB962C8B-B14F-4D97-AF65-F5344CB8AC3E}">
        <p14:creationId xmlns:p14="http://schemas.microsoft.com/office/powerpoint/2010/main" val="8826517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980" y="723331"/>
            <a:ext cx="9689910" cy="953069"/>
          </a:xfrm>
        </p:spPr>
        <p:txBody>
          <a:bodyPr/>
          <a:lstStyle/>
          <a:p>
            <a:pPr lvl="0"/>
            <a:r>
              <a:rPr lang="it-IT" dirty="0" smtClean="0"/>
              <a:t>3. Percorsi/modelli </a:t>
            </a:r>
            <a:r>
              <a:rPr lang="it-IT" dirty="0"/>
              <a:t>di </a:t>
            </a:r>
            <a:r>
              <a:rPr lang="it-IT" dirty="0" smtClean="0"/>
              <a:t>integrazione europei classici  </a:t>
            </a:r>
            <a:endParaRPr lang="it-IT" dirty="0"/>
          </a:p>
        </p:txBody>
      </p:sp>
      <p:sp>
        <p:nvSpPr>
          <p:cNvPr id="3" name="Segnaposto contenuto 2"/>
          <p:cNvSpPr>
            <a:spLocks noGrp="1"/>
          </p:cNvSpPr>
          <p:nvPr>
            <p:ph idx="1"/>
          </p:nvPr>
        </p:nvSpPr>
        <p:spPr>
          <a:xfrm>
            <a:off x="464024" y="2442949"/>
            <a:ext cx="11273051" cy="3930555"/>
          </a:xfrm>
        </p:spPr>
        <p:txBody>
          <a:bodyPr>
            <a:noAutofit/>
          </a:bodyPr>
          <a:lstStyle/>
          <a:p>
            <a:pPr marL="0" indent="0" algn="just">
              <a:spcBef>
                <a:spcPts val="0"/>
              </a:spcBef>
              <a:buNone/>
              <a:defRPr/>
            </a:pPr>
            <a:r>
              <a:rPr lang="it-IT" b="1" i="1" dirty="0">
                <a:solidFill>
                  <a:srgbClr val="0070C0"/>
                </a:solidFill>
                <a:latin typeface="+mj-lt"/>
                <a:cs typeface="Times New Roman" pitchFamily="18" charset="0"/>
              </a:rPr>
              <a:t>Modello</a:t>
            </a:r>
            <a:r>
              <a:rPr lang="it-IT" b="1" dirty="0" smtClean="0">
                <a:solidFill>
                  <a:sysClr val="windowText" lastClr="000000"/>
                </a:solidFill>
                <a:latin typeface="+mj-lt"/>
                <a:cs typeface="Times New Roman" pitchFamily="18" charset="0"/>
              </a:rPr>
              <a:t> </a:t>
            </a:r>
            <a:r>
              <a:rPr lang="it-IT" b="1" i="1" dirty="0" smtClean="0">
                <a:solidFill>
                  <a:srgbClr val="0070C0"/>
                </a:solidFill>
                <a:latin typeface="+mj-lt"/>
                <a:cs typeface="Times New Roman" pitchFamily="18" charset="0"/>
              </a:rPr>
              <a:t>assimilazionista</a:t>
            </a:r>
            <a:r>
              <a:rPr lang="it-IT" i="1" dirty="0" smtClean="0">
                <a:solidFill>
                  <a:schemeClr val="accent5">
                    <a:lumMod val="75000"/>
                  </a:schemeClr>
                </a:solidFill>
                <a:latin typeface="+mj-lt"/>
                <a:cs typeface="Times New Roman" pitchFamily="18" charset="0"/>
              </a:rPr>
              <a:t>: </a:t>
            </a:r>
            <a:r>
              <a:rPr lang="it-IT" dirty="0">
                <a:solidFill>
                  <a:sysClr val="windowText" lastClr="000000"/>
                </a:solidFill>
                <a:latin typeface="+mj-lt"/>
                <a:cs typeface="Times New Roman" pitchFamily="18" charset="0"/>
              </a:rPr>
              <a:t>cittadinanza basata sullo ius soli, pieni diritti politici e sociali, laicità, sentimento di comunità nazionale; </a:t>
            </a:r>
            <a:r>
              <a:rPr lang="it-IT" i="1" dirty="0">
                <a:solidFill>
                  <a:sysClr val="windowText" lastClr="000000"/>
                </a:solidFill>
                <a:latin typeface="+mj-lt"/>
                <a:cs typeface="Times New Roman" pitchFamily="18" charset="0"/>
              </a:rPr>
              <a:t>però </a:t>
            </a:r>
            <a:r>
              <a:rPr lang="it-IT" dirty="0">
                <a:solidFill>
                  <a:sysClr val="windowText" lastClr="000000"/>
                </a:solidFill>
                <a:latin typeface="+mj-lt"/>
                <a:cs typeface="Times New Roman" pitchFamily="18" charset="0"/>
              </a:rPr>
              <a:t>abbandono progressivo della propria identità </a:t>
            </a:r>
            <a:r>
              <a:rPr lang="it-IT" dirty="0" smtClean="0">
                <a:solidFill>
                  <a:sysClr val="windowText" lastClr="000000"/>
                </a:solidFill>
                <a:latin typeface="+mj-lt"/>
                <a:cs typeface="Times New Roman" pitchFamily="18" charset="0"/>
              </a:rPr>
              <a:t>culturale (es. tutti i Paesi fino agli anni Cinquanta)</a:t>
            </a:r>
            <a:endParaRPr lang="it-IT" dirty="0">
              <a:solidFill>
                <a:sysClr val="windowText" lastClr="000000"/>
              </a:solidFill>
              <a:latin typeface="+mj-lt"/>
              <a:cs typeface="Times New Roman" pitchFamily="18" charset="0"/>
            </a:endParaRPr>
          </a:p>
          <a:p>
            <a:pPr marL="0" indent="0" algn="just">
              <a:spcBef>
                <a:spcPts val="0"/>
              </a:spcBef>
              <a:buNone/>
              <a:defRPr/>
            </a:pPr>
            <a:endParaRPr lang="it-IT" altLang="it-IT" i="1" dirty="0">
              <a:solidFill>
                <a:srgbClr val="0070C0"/>
              </a:solidFill>
              <a:latin typeface="+mj-lt"/>
            </a:endParaRPr>
          </a:p>
          <a:p>
            <a:pPr marL="0" indent="0" algn="just">
              <a:spcBef>
                <a:spcPts val="0"/>
              </a:spcBef>
              <a:buNone/>
              <a:defRPr/>
            </a:pPr>
            <a:r>
              <a:rPr lang="it-IT" altLang="it-IT" b="1" i="1" dirty="0" smtClean="0">
                <a:solidFill>
                  <a:srgbClr val="0070C0"/>
                </a:solidFill>
                <a:latin typeface="+mj-lt"/>
                <a:cs typeface="Times New Roman" pitchFamily="18" charset="0"/>
              </a:rPr>
              <a:t>Integrazione civica:</a:t>
            </a:r>
            <a:r>
              <a:rPr lang="it-IT" altLang="it-IT" dirty="0" smtClean="0">
                <a:solidFill>
                  <a:srgbClr val="0070C0"/>
                </a:solidFill>
                <a:latin typeface="+mj-lt"/>
              </a:rPr>
              <a:t> </a:t>
            </a:r>
            <a:r>
              <a:rPr lang="it-IT" altLang="it-IT" dirty="0">
                <a:latin typeface="+mj-lt"/>
              </a:rPr>
              <a:t>viene richiesta agli </a:t>
            </a:r>
            <a:r>
              <a:rPr lang="it-IT" altLang="it-IT" dirty="0" smtClean="0">
                <a:latin typeface="+mj-lt"/>
              </a:rPr>
              <a:t>immigrati </a:t>
            </a:r>
            <a:r>
              <a:rPr lang="it-IT" altLang="it-IT" dirty="0">
                <a:latin typeface="+mj-lt"/>
              </a:rPr>
              <a:t>la conoscenza della lingua, della storia, </a:t>
            </a:r>
            <a:r>
              <a:rPr lang="it-IT" altLang="it-IT" dirty="0" smtClean="0">
                <a:latin typeface="+mj-lt"/>
              </a:rPr>
              <a:t>e delle </a:t>
            </a:r>
            <a:r>
              <a:rPr lang="it-IT" altLang="it-IT" dirty="0">
                <a:latin typeface="+mj-lt"/>
              </a:rPr>
              <a:t>leggi della società ricevente </a:t>
            </a:r>
            <a:r>
              <a:rPr lang="it-IT" altLang="it-IT" dirty="0" smtClean="0">
                <a:latin typeface="+mj-lt"/>
              </a:rPr>
              <a:t>per poter ivi risiedere: </a:t>
            </a:r>
            <a:r>
              <a:rPr lang="it-IT" altLang="it-IT" dirty="0">
                <a:latin typeface="+mj-lt"/>
              </a:rPr>
              <a:t>«contratti di integrazione</a:t>
            </a:r>
            <a:r>
              <a:rPr lang="it-IT" altLang="it-IT" dirty="0" smtClean="0">
                <a:latin typeface="+mj-lt"/>
              </a:rPr>
              <a:t>» (es. Italia oggi)</a:t>
            </a:r>
            <a:endParaRPr lang="it-IT" altLang="it-IT" dirty="0">
              <a:latin typeface="+mj-lt"/>
            </a:endParaRPr>
          </a:p>
          <a:p>
            <a:pPr marL="0" indent="0" algn="just">
              <a:spcBef>
                <a:spcPts val="0"/>
              </a:spcBef>
              <a:buNone/>
              <a:defRPr/>
            </a:pPr>
            <a:endParaRPr lang="it-IT" dirty="0">
              <a:latin typeface="+mj-lt"/>
            </a:endParaRPr>
          </a:p>
          <a:p>
            <a:pPr marL="0" indent="0" algn="just">
              <a:spcBef>
                <a:spcPts val="0"/>
              </a:spcBef>
              <a:buNone/>
              <a:defRPr/>
            </a:pPr>
            <a:r>
              <a:rPr lang="it-IT" b="1" i="1" dirty="0">
                <a:solidFill>
                  <a:srgbClr val="0070C0"/>
                </a:solidFill>
                <a:latin typeface="+mj-lt"/>
                <a:cs typeface="Times New Roman" pitchFamily="18" charset="0"/>
              </a:rPr>
              <a:t>Multiculturalismo: </a:t>
            </a:r>
            <a:r>
              <a:rPr lang="it-IT" dirty="0">
                <a:solidFill>
                  <a:sysClr val="windowText" lastClr="000000"/>
                </a:solidFill>
                <a:latin typeface="+mj-lt"/>
                <a:cs typeface="Times New Roman" pitchFamily="18" charset="0"/>
              </a:rPr>
              <a:t>cittadinanza basata sullo ius soli, riconoscimento della diversità nella sfera privata e promozione delle culture minoritarie, assimilazione nella sfera pubblica </a:t>
            </a:r>
            <a:r>
              <a:rPr lang="it-IT" dirty="0">
                <a:solidFill>
                  <a:sysClr val="windowText" lastClr="000000"/>
                </a:solidFill>
                <a:latin typeface="+mj-lt"/>
                <a:cs typeface="Times New Roman" pitchFamily="18" charset="0"/>
                <a:sym typeface="Wingdings" panose="05000000000000000000" pitchFamily="2" charset="2"/>
              </a:rPr>
              <a:t> criticato </a:t>
            </a:r>
            <a:r>
              <a:rPr lang="it-IT" dirty="0" smtClean="0">
                <a:solidFill>
                  <a:sysClr val="windowText" lastClr="000000"/>
                </a:solidFill>
                <a:latin typeface="+mj-lt"/>
                <a:cs typeface="Times New Roman" pitchFamily="18" charset="0"/>
                <a:sym typeface="Wingdings" panose="05000000000000000000" pitchFamily="2" charset="2"/>
              </a:rPr>
              <a:t>perché </a:t>
            </a:r>
            <a:r>
              <a:rPr lang="it-IT" dirty="0">
                <a:solidFill>
                  <a:sysClr val="windowText" lastClr="000000"/>
                </a:solidFill>
                <a:latin typeface="+mj-lt"/>
                <a:cs typeface="Times New Roman" pitchFamily="18" charset="0"/>
                <a:sym typeface="Wingdings" panose="05000000000000000000" pitchFamily="2" charset="2"/>
              </a:rPr>
              <a:t>ritenuto causa di nascita di segmentazione della società in comunità ‘parallele</a:t>
            </a:r>
            <a:r>
              <a:rPr lang="it-IT" dirty="0" smtClean="0">
                <a:solidFill>
                  <a:sysClr val="windowText" lastClr="000000"/>
                </a:solidFill>
                <a:latin typeface="+mj-lt"/>
                <a:cs typeface="Times New Roman" pitchFamily="18" charset="0"/>
                <a:sym typeface="Wingdings" panose="05000000000000000000" pitchFamily="2" charset="2"/>
              </a:rPr>
              <a:t>’ (es. Inghilterra, Canada)</a:t>
            </a:r>
            <a:endParaRPr lang="it-IT" dirty="0">
              <a:solidFill>
                <a:sysClr val="windowText" lastClr="000000"/>
              </a:solidFill>
              <a:latin typeface="+mj-lt"/>
              <a:cs typeface="Times New Roman" pitchFamily="18" charset="0"/>
            </a:endParaRPr>
          </a:p>
          <a:p>
            <a:pPr marL="0" indent="0" algn="just">
              <a:spcBef>
                <a:spcPts val="0"/>
              </a:spcBef>
              <a:buNone/>
            </a:pPr>
            <a:endParaRPr lang="it-IT" b="1" dirty="0" smtClean="0">
              <a:solidFill>
                <a:srgbClr val="0070C0"/>
              </a:solidFill>
              <a:latin typeface="+mj-lt"/>
              <a:cs typeface="Times New Roman" pitchFamily="18" charset="0"/>
            </a:endParaRPr>
          </a:p>
          <a:p>
            <a:pPr marL="0" indent="0" algn="just">
              <a:spcBef>
                <a:spcPts val="0"/>
              </a:spcBef>
              <a:buNone/>
            </a:pPr>
            <a:r>
              <a:rPr lang="it-IT" b="1" i="1" dirty="0">
                <a:solidFill>
                  <a:srgbClr val="0070C0"/>
                </a:solidFill>
                <a:latin typeface="+mj-lt"/>
                <a:cs typeface="Times New Roman" pitchFamily="18" charset="0"/>
              </a:rPr>
              <a:t>Modello </a:t>
            </a:r>
            <a:r>
              <a:rPr lang="it-IT" b="1" i="1" dirty="0" smtClean="0">
                <a:solidFill>
                  <a:srgbClr val="0070C0"/>
                </a:solidFill>
                <a:latin typeface="+mj-lt"/>
                <a:cs typeface="Times New Roman" pitchFamily="18" charset="0"/>
              </a:rPr>
              <a:t>dell’ospite-lavoratore </a:t>
            </a:r>
            <a:r>
              <a:rPr lang="it-IT" i="1" dirty="0" smtClean="0">
                <a:solidFill>
                  <a:sysClr val="windowText" lastClr="000000"/>
                </a:solidFill>
                <a:latin typeface="+mj-lt"/>
                <a:cs typeface="Times New Roman" pitchFamily="18" charset="0"/>
              </a:rPr>
              <a:t>(</a:t>
            </a:r>
            <a:r>
              <a:rPr lang="it-IT" i="1" dirty="0">
                <a:solidFill>
                  <a:sysClr val="windowText" lastClr="000000"/>
                </a:solidFill>
                <a:latin typeface="+mj-lt"/>
                <a:cs typeface="Times New Roman" pitchFamily="18" charset="0"/>
              </a:rPr>
              <a:t>gestarbeit</a:t>
            </a:r>
            <a:r>
              <a:rPr lang="it-IT" i="1" dirty="0" smtClean="0">
                <a:solidFill>
                  <a:sysClr val="windowText" lastClr="000000"/>
                </a:solidFill>
                <a:latin typeface="+mj-lt"/>
                <a:cs typeface="Times New Roman"/>
              </a:rPr>
              <a:t>)</a:t>
            </a:r>
            <a:r>
              <a:rPr lang="it-IT" b="1" i="1" dirty="0" smtClean="0">
                <a:solidFill>
                  <a:srgbClr val="0070C0"/>
                </a:solidFill>
                <a:latin typeface="+mj-lt"/>
                <a:cs typeface="Times New Roman" pitchFamily="18" charset="0"/>
              </a:rPr>
              <a:t>: </a:t>
            </a:r>
            <a:r>
              <a:rPr lang="it-IT" dirty="0" smtClean="0">
                <a:solidFill>
                  <a:sysClr val="windowText" lastClr="000000"/>
                </a:solidFill>
                <a:latin typeface="+mj-lt"/>
                <a:cs typeface="Times New Roman"/>
              </a:rPr>
              <a:t>cittadinanza </a:t>
            </a:r>
            <a:r>
              <a:rPr lang="it-IT" dirty="0">
                <a:solidFill>
                  <a:sysClr val="windowText" lastClr="000000"/>
                </a:solidFill>
                <a:latin typeface="+mj-lt"/>
                <a:cs typeface="Times New Roman"/>
              </a:rPr>
              <a:t>secondo ius sanguinis, legame tra permesso di lavoro e permesso di soggiorno, tutela della diversità </a:t>
            </a:r>
            <a:r>
              <a:rPr lang="it-IT" i="1" dirty="0">
                <a:solidFill>
                  <a:sysClr val="windowText" lastClr="000000"/>
                </a:solidFill>
                <a:latin typeface="+mj-lt"/>
                <a:cs typeface="Times New Roman"/>
              </a:rPr>
              <a:t>finalizzata </a:t>
            </a:r>
            <a:r>
              <a:rPr lang="it-IT" dirty="0" smtClean="0">
                <a:solidFill>
                  <a:sysClr val="windowText" lastClr="000000"/>
                </a:solidFill>
                <a:latin typeface="+mj-lt"/>
                <a:cs typeface="Times New Roman"/>
              </a:rPr>
              <a:t>al </a:t>
            </a:r>
            <a:r>
              <a:rPr lang="it-IT" dirty="0">
                <a:solidFill>
                  <a:sysClr val="windowText" lastClr="000000"/>
                </a:solidFill>
                <a:latin typeface="+mj-lt"/>
                <a:cs typeface="Times New Roman"/>
              </a:rPr>
              <a:t>mantenimento del “mito del ritorno</a:t>
            </a:r>
            <a:r>
              <a:rPr lang="it-IT" dirty="0" smtClean="0">
                <a:solidFill>
                  <a:sysClr val="windowText" lastClr="000000"/>
                </a:solidFill>
                <a:latin typeface="+mj-lt"/>
                <a:cs typeface="Times New Roman"/>
              </a:rPr>
              <a:t>” (es: Svizzera e Germania anni 1950-1960)</a:t>
            </a:r>
            <a:endParaRPr lang="it-IT" dirty="0">
              <a:solidFill>
                <a:sysClr val="windowText" lastClr="000000"/>
              </a:solidFill>
              <a:latin typeface="+mj-lt"/>
              <a:cs typeface="Times New Roman" pitchFamily="18" charset="0"/>
            </a:endParaRPr>
          </a:p>
        </p:txBody>
      </p:sp>
    </p:spTree>
    <p:extLst>
      <p:ext uri="{BB962C8B-B14F-4D97-AF65-F5344CB8AC3E}">
        <p14:creationId xmlns:p14="http://schemas.microsoft.com/office/powerpoint/2010/main" val="2680211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980" y="947920"/>
            <a:ext cx="9689910" cy="728480"/>
          </a:xfrm>
        </p:spPr>
        <p:txBody>
          <a:bodyPr/>
          <a:lstStyle/>
          <a:p>
            <a:r>
              <a:rPr lang="it-IT" dirty="0" smtClean="0"/>
              <a:t>4. </a:t>
            </a:r>
            <a:r>
              <a:rPr lang="it-IT" dirty="0"/>
              <a:t>Il «modello di integrazione» </a:t>
            </a:r>
            <a:r>
              <a:rPr lang="it-IT" dirty="0" smtClean="0"/>
              <a:t>italiano </a:t>
            </a:r>
            <a:endParaRPr lang="it-IT" dirty="0"/>
          </a:p>
        </p:txBody>
      </p:sp>
      <p:sp>
        <p:nvSpPr>
          <p:cNvPr id="3" name="Segnaposto contenuto 2"/>
          <p:cNvSpPr>
            <a:spLocks noGrp="1"/>
          </p:cNvSpPr>
          <p:nvPr>
            <p:ph idx="1"/>
          </p:nvPr>
        </p:nvSpPr>
        <p:spPr>
          <a:xfrm>
            <a:off x="464024" y="2388358"/>
            <a:ext cx="11273051" cy="4217158"/>
          </a:xfrm>
        </p:spPr>
        <p:txBody>
          <a:bodyPr>
            <a:normAutofit fontScale="92500" lnSpcReduction="20000"/>
          </a:bodyPr>
          <a:lstStyle/>
          <a:p>
            <a:pPr marL="0" indent="0">
              <a:spcBef>
                <a:spcPts val="0"/>
              </a:spcBef>
              <a:buNone/>
              <a:defRPr/>
            </a:pPr>
            <a:r>
              <a:rPr lang="it-IT" sz="2200" b="1" dirty="0" smtClean="0">
                <a:solidFill>
                  <a:srgbClr val="0070C0"/>
                </a:solidFill>
                <a:cs typeface="Times New Roman" pitchFamily="18" charset="0"/>
              </a:rPr>
              <a:t>Modello mediterraneo</a:t>
            </a:r>
            <a:endParaRPr lang="it-IT" sz="2200" dirty="0" smtClean="0">
              <a:solidFill>
                <a:srgbClr val="0070C0"/>
              </a:solidFill>
              <a:cs typeface="Times New Roman" pitchFamily="18" charset="0"/>
            </a:endParaRPr>
          </a:p>
          <a:p>
            <a:pPr>
              <a:spcBef>
                <a:spcPts val="0"/>
              </a:spcBef>
              <a:buFont typeface="Arial" panose="020B0604020202020204" pitchFamily="34" charset="0"/>
              <a:buChar char="•"/>
              <a:defRPr/>
            </a:pPr>
            <a:endParaRPr lang="it-IT" dirty="0" smtClean="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000" dirty="0" smtClean="0">
                <a:solidFill>
                  <a:sysClr val="windowText" lastClr="000000"/>
                </a:solidFill>
                <a:cs typeface="Times New Roman" pitchFamily="18" charset="0"/>
              </a:rPr>
              <a:t>immigrazione </a:t>
            </a:r>
            <a:r>
              <a:rPr lang="it-IT" sz="2000" dirty="0">
                <a:solidFill>
                  <a:sysClr val="windowText" lastClr="000000"/>
                </a:solidFill>
                <a:cs typeface="Times New Roman" pitchFamily="18" charset="0"/>
              </a:rPr>
              <a:t>percepita come non </a:t>
            </a:r>
            <a:r>
              <a:rPr lang="it-IT" sz="2000" dirty="0" smtClean="0">
                <a:solidFill>
                  <a:sysClr val="windowText" lastClr="000000"/>
                </a:solidFill>
                <a:cs typeface="Times New Roman" pitchFamily="18" charset="0"/>
              </a:rPr>
              <a:t>necessaria, </a:t>
            </a:r>
            <a:r>
              <a:rPr lang="it-IT" sz="2000" dirty="0">
                <a:solidFill>
                  <a:sysClr val="windowText" lastClr="000000"/>
                </a:solidFill>
                <a:cs typeface="Times New Roman" pitchFamily="18" charset="0"/>
              </a:rPr>
              <a:t>ma tuttavia utilizzata sia regolarmente che irregolarmente</a:t>
            </a:r>
          </a:p>
          <a:p>
            <a:pPr algn="just">
              <a:spcBef>
                <a:spcPts val="0"/>
              </a:spcBef>
              <a:buFont typeface="Arial" panose="020B0604020202020204" pitchFamily="34" charset="0"/>
              <a:buChar char="•"/>
              <a:defRPr/>
            </a:pPr>
            <a:endParaRPr lang="it-IT" sz="2000" dirty="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000" dirty="0" smtClean="0">
                <a:solidFill>
                  <a:sysClr val="windowText" lastClr="000000"/>
                </a:solidFill>
                <a:cs typeface="Times New Roman" pitchFamily="18" charset="0"/>
              </a:rPr>
              <a:t>cittadinanza </a:t>
            </a:r>
            <a:r>
              <a:rPr lang="it-IT" sz="2000" dirty="0">
                <a:solidFill>
                  <a:sysClr val="windowText" lastClr="000000"/>
                </a:solidFill>
                <a:cs typeface="Times New Roman" pitchFamily="18" charset="0"/>
              </a:rPr>
              <a:t>basata sullo </a:t>
            </a:r>
            <a:r>
              <a:rPr lang="it-IT" sz="2000" i="1" dirty="0" err="1">
                <a:solidFill>
                  <a:sysClr val="windowText" lastClr="000000"/>
                </a:solidFill>
                <a:cs typeface="Times New Roman" pitchFamily="18" charset="0"/>
              </a:rPr>
              <a:t>ius</a:t>
            </a:r>
            <a:r>
              <a:rPr lang="it-IT" sz="2000" i="1" dirty="0">
                <a:solidFill>
                  <a:sysClr val="windowText" lastClr="000000"/>
                </a:solidFill>
                <a:cs typeface="Times New Roman" pitchFamily="18" charset="0"/>
              </a:rPr>
              <a:t> </a:t>
            </a:r>
            <a:r>
              <a:rPr lang="it-IT" sz="2000" i="1" dirty="0" err="1">
                <a:solidFill>
                  <a:sysClr val="windowText" lastClr="000000"/>
                </a:solidFill>
                <a:cs typeface="Times New Roman" pitchFamily="18" charset="0"/>
              </a:rPr>
              <a:t>sanguinis</a:t>
            </a:r>
            <a:r>
              <a:rPr lang="it-IT" sz="2000" dirty="0">
                <a:solidFill>
                  <a:sysClr val="windowText" lastClr="000000"/>
                </a:solidFill>
                <a:cs typeface="Times New Roman" pitchFamily="18" charset="0"/>
              </a:rPr>
              <a:t>: accesso alla cittadinanza con iter lungo e complesso</a:t>
            </a:r>
          </a:p>
          <a:p>
            <a:pPr algn="just">
              <a:spcBef>
                <a:spcPts val="0"/>
              </a:spcBef>
              <a:buFont typeface="Arial" panose="020B0604020202020204" pitchFamily="34" charset="0"/>
              <a:buChar char="•"/>
              <a:defRPr/>
            </a:pPr>
            <a:endParaRPr lang="it-IT" sz="2000" dirty="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000" dirty="0" smtClean="0">
                <a:solidFill>
                  <a:sysClr val="windowText" lastClr="000000"/>
                </a:solidFill>
                <a:cs typeface="Times New Roman" pitchFamily="18" charset="0"/>
              </a:rPr>
              <a:t>politiche/azioni </a:t>
            </a:r>
            <a:r>
              <a:rPr lang="it-IT" sz="2000" dirty="0">
                <a:solidFill>
                  <a:sysClr val="windowText" lastClr="000000"/>
                </a:solidFill>
                <a:cs typeface="Times New Roman" pitchFamily="18" charset="0"/>
              </a:rPr>
              <a:t>di accoglienza e politiche sociali portate avanti </a:t>
            </a:r>
            <a:r>
              <a:rPr lang="it-IT" sz="2000" dirty="0" smtClean="0">
                <a:solidFill>
                  <a:sysClr val="windowText" lastClr="000000"/>
                </a:solidFill>
                <a:cs typeface="Times New Roman" pitchFamily="18" charset="0"/>
              </a:rPr>
              <a:t>dal privato </a:t>
            </a:r>
            <a:r>
              <a:rPr lang="it-IT" sz="2000" dirty="0">
                <a:solidFill>
                  <a:sysClr val="windowText" lastClr="000000"/>
                </a:solidFill>
                <a:cs typeface="Times New Roman" pitchFamily="18" charset="0"/>
              </a:rPr>
              <a:t>o terzo settore (carattere volontaristico) </a:t>
            </a:r>
            <a:r>
              <a:rPr lang="it-IT" sz="2000" dirty="0" smtClean="0">
                <a:solidFill>
                  <a:sysClr val="windowText" lastClr="000000"/>
                </a:solidFill>
                <a:cs typeface="Times New Roman" pitchFamily="18" charset="0"/>
              </a:rPr>
              <a:t>e </a:t>
            </a:r>
            <a:r>
              <a:rPr lang="it-IT" sz="2000" dirty="0">
                <a:solidFill>
                  <a:sysClr val="windowText" lastClr="000000"/>
                </a:solidFill>
                <a:cs typeface="Times New Roman" pitchFamily="18" charset="0"/>
              </a:rPr>
              <a:t>a livello locale, ma non centralizzato</a:t>
            </a:r>
          </a:p>
          <a:p>
            <a:pPr algn="just">
              <a:spcBef>
                <a:spcPts val="0"/>
              </a:spcBef>
              <a:buFont typeface="Arial" panose="020B0604020202020204" pitchFamily="34" charset="0"/>
              <a:buChar char="•"/>
              <a:defRPr/>
            </a:pPr>
            <a:endParaRPr lang="it-IT" sz="2000" dirty="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000" dirty="0" smtClean="0">
                <a:solidFill>
                  <a:sysClr val="windowText" lastClr="000000"/>
                </a:solidFill>
                <a:cs typeface="Times New Roman" pitchFamily="18" charset="0"/>
              </a:rPr>
              <a:t>mancanza </a:t>
            </a:r>
            <a:r>
              <a:rPr lang="it-IT" sz="2000" dirty="0">
                <a:solidFill>
                  <a:sysClr val="windowText" lastClr="000000"/>
                </a:solidFill>
                <a:cs typeface="Times New Roman" pitchFamily="18" charset="0"/>
              </a:rPr>
              <a:t>di politiche del lavoro specifiche </a:t>
            </a:r>
          </a:p>
          <a:p>
            <a:pPr algn="just">
              <a:spcBef>
                <a:spcPts val="0"/>
              </a:spcBef>
              <a:buFont typeface="Arial" panose="020B0604020202020204" pitchFamily="34" charset="0"/>
              <a:buChar char="•"/>
              <a:defRPr/>
            </a:pPr>
            <a:endParaRPr lang="it-IT" sz="2000" dirty="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000" dirty="0" smtClean="0">
                <a:cs typeface="Times New Roman" pitchFamily="18" charset="0"/>
              </a:rPr>
              <a:t>rapporto </a:t>
            </a:r>
            <a:r>
              <a:rPr lang="it-IT" sz="2000" dirty="0">
                <a:cs typeface="Times New Roman" pitchFamily="18" charset="0"/>
              </a:rPr>
              <a:t>con gli immigrati: da accoglienza umanitaria a </a:t>
            </a:r>
            <a:r>
              <a:rPr lang="it-IT" sz="2000" dirty="0" smtClean="0">
                <a:cs typeface="Times New Roman" pitchFamily="18" charset="0"/>
              </a:rPr>
              <a:t>insofferenza</a:t>
            </a:r>
            <a:endParaRPr lang="it-IT" sz="2000" dirty="0">
              <a:cs typeface="Times New Roman" pitchFamily="18" charset="0"/>
            </a:endParaRPr>
          </a:p>
          <a:p>
            <a:pPr>
              <a:spcBef>
                <a:spcPts val="0"/>
              </a:spcBef>
              <a:buNone/>
              <a:defRPr/>
            </a:pPr>
            <a:endParaRPr lang="it-IT" sz="2000" dirty="0">
              <a:cs typeface="Times New Roman" pitchFamily="18" charset="0"/>
            </a:endParaRPr>
          </a:p>
          <a:p>
            <a:pPr algn="ctr">
              <a:spcBef>
                <a:spcPts val="0"/>
              </a:spcBef>
              <a:buNone/>
              <a:defRPr/>
            </a:pPr>
            <a:r>
              <a:rPr lang="it-IT" sz="2000" i="1" dirty="0">
                <a:cs typeface="Times New Roman" pitchFamily="18" charset="0"/>
              </a:rPr>
              <a:t>Sostanzialmente : </a:t>
            </a:r>
            <a:r>
              <a:rPr lang="it-IT" sz="2000" dirty="0">
                <a:cs typeface="Times New Roman" pitchFamily="18" charset="0"/>
              </a:rPr>
              <a:t>NON ESISTE UN </a:t>
            </a:r>
            <a:r>
              <a:rPr lang="it-IT" sz="2000" dirty="0" smtClean="0">
                <a:cs typeface="Times New Roman" pitchFamily="18" charset="0"/>
              </a:rPr>
              <a:t>MODELLO NAZIONALE DI INTEGRAZIONE</a:t>
            </a:r>
            <a:endParaRPr lang="it-IT" sz="2000" i="1" dirty="0">
              <a:cs typeface="Times New Roman" pitchFamily="18" charset="0"/>
            </a:endParaRPr>
          </a:p>
          <a:p>
            <a:pPr marL="0" lvl="0" indent="0">
              <a:buNone/>
            </a:pPr>
            <a:endParaRPr lang="it-IT" sz="2000" dirty="0"/>
          </a:p>
        </p:txBody>
      </p:sp>
    </p:spTree>
    <p:extLst>
      <p:ext uri="{BB962C8B-B14F-4D97-AF65-F5344CB8AC3E}">
        <p14:creationId xmlns:p14="http://schemas.microsoft.com/office/powerpoint/2010/main" val="1098680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980" y="947920"/>
            <a:ext cx="9689910" cy="728480"/>
          </a:xfrm>
        </p:spPr>
        <p:txBody>
          <a:bodyPr/>
          <a:lstStyle/>
          <a:p>
            <a:r>
              <a:rPr lang="it-IT" dirty="0"/>
              <a:t>5</a:t>
            </a:r>
            <a:r>
              <a:rPr lang="it-IT" dirty="0" smtClean="0"/>
              <a:t>. Prospettiva del transnazionalismo</a:t>
            </a:r>
            <a:endParaRPr lang="it-IT" dirty="0"/>
          </a:p>
        </p:txBody>
      </p:sp>
      <p:sp>
        <p:nvSpPr>
          <p:cNvPr id="3" name="Segnaposto contenuto 2"/>
          <p:cNvSpPr>
            <a:spLocks noGrp="1"/>
          </p:cNvSpPr>
          <p:nvPr>
            <p:ph idx="1"/>
          </p:nvPr>
        </p:nvSpPr>
        <p:spPr>
          <a:xfrm>
            <a:off x="464024" y="2388358"/>
            <a:ext cx="11273051" cy="4217158"/>
          </a:xfrm>
        </p:spPr>
        <p:txBody>
          <a:bodyPr>
            <a:normAutofit fontScale="92500"/>
          </a:bodyPr>
          <a:lstStyle/>
          <a:p>
            <a:pPr marL="0" indent="0" algn="just">
              <a:spcBef>
                <a:spcPts val="0"/>
              </a:spcBef>
              <a:buNone/>
              <a:defRPr/>
            </a:pPr>
            <a:r>
              <a:rPr lang="it-IT" sz="2400" dirty="0">
                <a:solidFill>
                  <a:sysClr val="windowText" lastClr="000000"/>
                </a:solidFill>
                <a:cs typeface="Times New Roman" pitchFamily="18" charset="0"/>
              </a:rPr>
              <a:t>Non più concetto di assimilazione, con perdita dei riferimenti identitari, o dell’integrazione, con mantenimento </a:t>
            </a:r>
            <a:r>
              <a:rPr lang="it-IT" sz="2400" dirty="0" smtClean="0">
                <a:solidFill>
                  <a:sysClr val="windowText" lastClr="000000"/>
                </a:solidFill>
                <a:cs typeface="Times New Roman" pitchFamily="18" charset="0"/>
              </a:rPr>
              <a:t>identitario nella </a:t>
            </a:r>
            <a:r>
              <a:rPr lang="it-IT" sz="2400" dirty="0">
                <a:solidFill>
                  <a:sysClr val="windowText" lastClr="000000"/>
                </a:solidFill>
                <a:cs typeface="Times New Roman" pitchFamily="18" charset="0"/>
              </a:rPr>
              <a:t>sfera privata</a:t>
            </a:r>
            <a:r>
              <a:rPr lang="it-IT" sz="2400" dirty="0" smtClean="0">
                <a:solidFill>
                  <a:sysClr val="windowText" lastClr="000000"/>
                </a:solidFill>
                <a:cs typeface="Times New Roman" pitchFamily="18" charset="0"/>
              </a:rPr>
              <a:t>, e comunque un’idea di immigrato “bloccato e assorbito” nella società ospite, </a:t>
            </a:r>
            <a:r>
              <a:rPr lang="it-IT" sz="2400" dirty="0">
                <a:solidFill>
                  <a:sysClr val="windowText" lastClr="000000"/>
                </a:solidFill>
                <a:cs typeface="Times New Roman" pitchFamily="18" charset="0"/>
              </a:rPr>
              <a:t>ma idea di </a:t>
            </a:r>
            <a:r>
              <a:rPr lang="it-IT" sz="2400" b="1" i="1" dirty="0">
                <a:solidFill>
                  <a:srgbClr val="0070C0"/>
                </a:solidFill>
                <a:cs typeface="Times New Roman" pitchFamily="18" charset="0"/>
              </a:rPr>
              <a:t>migrazioni </a:t>
            </a:r>
            <a:r>
              <a:rPr lang="it-IT" sz="2400" b="1" i="1" dirty="0" smtClean="0">
                <a:solidFill>
                  <a:srgbClr val="0070C0"/>
                </a:solidFill>
                <a:cs typeface="Times New Roman" pitchFamily="18" charset="0"/>
              </a:rPr>
              <a:t>transnazionali</a:t>
            </a:r>
          </a:p>
          <a:p>
            <a:pPr marL="0" indent="0" algn="just">
              <a:spcBef>
                <a:spcPts val="0"/>
              </a:spcBef>
              <a:buNone/>
              <a:defRPr/>
            </a:pPr>
            <a:endParaRPr lang="it-IT" sz="2400" i="1" dirty="0" smtClean="0">
              <a:solidFill>
                <a:schemeClr val="accent5">
                  <a:lumMod val="75000"/>
                </a:schemeClr>
              </a:solidFill>
              <a:cs typeface="Times New Roman" pitchFamily="18" charset="0"/>
            </a:endParaRPr>
          </a:p>
          <a:p>
            <a:pPr marL="0" indent="0" algn="just">
              <a:spcBef>
                <a:spcPts val="0"/>
              </a:spcBef>
              <a:buNone/>
              <a:defRPr/>
            </a:pPr>
            <a:r>
              <a:rPr lang="it-IT" sz="2400" dirty="0">
                <a:solidFill>
                  <a:sysClr val="windowText" lastClr="000000"/>
                </a:solidFill>
                <a:cs typeface="Times New Roman" pitchFamily="18" charset="0"/>
              </a:rPr>
              <a:t>I</a:t>
            </a:r>
            <a:r>
              <a:rPr lang="it-IT" sz="2400" dirty="0" smtClean="0">
                <a:solidFill>
                  <a:sysClr val="windowText" lastClr="000000"/>
                </a:solidFill>
                <a:cs typeface="Times New Roman" pitchFamily="18" charset="0"/>
              </a:rPr>
              <a:t>l </a:t>
            </a:r>
            <a:r>
              <a:rPr lang="it-IT" sz="2400" dirty="0">
                <a:solidFill>
                  <a:sysClr val="windowText" lastClr="000000"/>
                </a:solidFill>
                <a:cs typeface="Times New Roman" pitchFamily="18" charset="0"/>
              </a:rPr>
              <a:t>soggetto migrante mantiene contatti </a:t>
            </a:r>
            <a:r>
              <a:rPr lang="it-IT" sz="2400" dirty="0" smtClean="0">
                <a:solidFill>
                  <a:sysClr val="windowText" lastClr="000000"/>
                </a:solidFill>
                <a:cs typeface="Times New Roman" pitchFamily="18" charset="0"/>
              </a:rPr>
              <a:t>continuativi </a:t>
            </a:r>
            <a:r>
              <a:rPr lang="it-IT" sz="2400" dirty="0">
                <a:solidFill>
                  <a:sysClr val="windowText" lastClr="000000"/>
                </a:solidFill>
                <a:cs typeface="Times New Roman" pitchFamily="18" charset="0"/>
              </a:rPr>
              <a:t>con il suo paese d’origine</a:t>
            </a:r>
          </a:p>
          <a:p>
            <a:pPr marL="0" indent="0" algn="just">
              <a:spcBef>
                <a:spcPts val="0"/>
              </a:spcBef>
              <a:buNone/>
              <a:defRPr/>
            </a:pPr>
            <a:endParaRPr lang="it-IT" sz="2400" dirty="0">
              <a:solidFill>
                <a:sysClr val="windowText" lastClr="000000"/>
              </a:solidFill>
              <a:cs typeface="Times New Roman" pitchFamily="18" charset="0"/>
            </a:endParaRPr>
          </a:p>
          <a:p>
            <a:pPr algn="just">
              <a:spcBef>
                <a:spcPts val="0"/>
              </a:spcBef>
              <a:buFont typeface="Arial" panose="020B0604020202020204" pitchFamily="34" charset="0"/>
              <a:buChar char="•"/>
              <a:defRPr/>
            </a:pPr>
            <a:r>
              <a:rPr lang="it-IT" sz="2400" dirty="0">
                <a:solidFill>
                  <a:sysClr val="windowText" lastClr="000000"/>
                </a:solidFill>
                <a:cs typeface="Times New Roman" pitchFamily="18" charset="0"/>
              </a:rPr>
              <a:t>a livello economico: rimesse</a:t>
            </a:r>
          </a:p>
          <a:p>
            <a:pPr algn="just">
              <a:spcBef>
                <a:spcPts val="0"/>
              </a:spcBef>
              <a:buFont typeface="Arial" panose="020B0604020202020204" pitchFamily="34" charset="0"/>
              <a:buChar char="•"/>
              <a:defRPr/>
            </a:pPr>
            <a:r>
              <a:rPr lang="it-IT" sz="2400" dirty="0" smtClean="0">
                <a:cs typeface="Times New Roman" pitchFamily="18" charset="0"/>
              </a:rPr>
              <a:t>a livello di consumi: prodotti etnici, settore ricreativo</a:t>
            </a:r>
          </a:p>
          <a:p>
            <a:pPr algn="just">
              <a:spcBef>
                <a:spcPts val="0"/>
              </a:spcBef>
              <a:buFont typeface="Arial" panose="020B0604020202020204" pitchFamily="34" charset="0"/>
              <a:buChar char="•"/>
              <a:defRPr/>
            </a:pPr>
            <a:r>
              <a:rPr lang="it-IT" sz="2400" dirty="0" smtClean="0">
                <a:cs typeface="Times New Roman" pitchFamily="18" charset="0"/>
              </a:rPr>
              <a:t>a livello familiare: famiglie transnazionali; ricongiungimenti</a:t>
            </a:r>
          </a:p>
          <a:p>
            <a:pPr algn="just">
              <a:spcBef>
                <a:spcPts val="0"/>
              </a:spcBef>
              <a:buFont typeface="Arial" panose="020B0604020202020204" pitchFamily="34" charset="0"/>
              <a:buChar char="•"/>
              <a:defRPr/>
            </a:pPr>
            <a:r>
              <a:rPr lang="it-IT" sz="2400" dirty="0" smtClean="0">
                <a:cs typeface="Times New Roman" pitchFamily="18" charset="0"/>
              </a:rPr>
              <a:t>a livello di socialità: aggregazioni a base religiosa, aggregazioni giovanili di strada</a:t>
            </a:r>
          </a:p>
          <a:p>
            <a:pPr marL="0" lvl="0" indent="0">
              <a:buNone/>
            </a:pPr>
            <a:endParaRPr lang="it-IT" sz="2000" dirty="0"/>
          </a:p>
        </p:txBody>
      </p:sp>
    </p:spTree>
    <p:extLst>
      <p:ext uri="{BB962C8B-B14F-4D97-AF65-F5344CB8AC3E}">
        <p14:creationId xmlns:p14="http://schemas.microsoft.com/office/powerpoint/2010/main" val="271612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491319"/>
            <a:ext cx="9785445" cy="1323833"/>
          </a:xfrm>
        </p:spPr>
        <p:txBody>
          <a:bodyPr/>
          <a:lstStyle/>
          <a:p>
            <a:r>
              <a:rPr lang="it-IT" dirty="0" smtClean="0"/>
              <a:t/>
            </a:r>
            <a:br>
              <a:rPr lang="it-IT" dirty="0" smtClean="0"/>
            </a:br>
            <a:r>
              <a:rPr lang="it-IT" dirty="0" smtClean="0"/>
              <a:t/>
            </a:r>
            <a:br>
              <a:rPr lang="it-IT" dirty="0" smtClean="0"/>
            </a:br>
            <a:r>
              <a:rPr lang="it-IT" dirty="0" smtClean="0"/>
              <a:t>5. Nuove visioni dell’integrazione</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464024" y="2385515"/>
            <a:ext cx="11273051" cy="4026089"/>
          </a:xfrm>
        </p:spPr>
        <p:txBody>
          <a:bodyPr>
            <a:normAutofit/>
          </a:bodyPr>
          <a:lstStyle/>
          <a:p>
            <a:pPr marL="0" indent="0">
              <a:buNone/>
            </a:pPr>
            <a:r>
              <a:rPr lang="it-IT" sz="2200" dirty="0" smtClean="0"/>
              <a:t>In generale </a:t>
            </a:r>
            <a:r>
              <a:rPr lang="it-IT" sz="2200" b="1" dirty="0" smtClean="0">
                <a:solidFill>
                  <a:srgbClr val="0070C0"/>
                </a:solidFill>
              </a:rPr>
              <a:t>integrazione</a:t>
            </a:r>
            <a:r>
              <a:rPr lang="it-IT" sz="2200" dirty="0" smtClean="0"/>
              <a:t> come:</a:t>
            </a:r>
          </a:p>
          <a:p>
            <a:pPr>
              <a:buFont typeface="Arial" panose="020B0604020202020204" pitchFamily="34" charset="0"/>
              <a:buChar char="•"/>
            </a:pPr>
            <a:r>
              <a:rPr lang="it-IT" sz="2200" dirty="0" smtClean="0">
                <a:cs typeface="Arial" pitchFamily="34" charset="0"/>
              </a:rPr>
              <a:t>mutamento </a:t>
            </a:r>
            <a:r>
              <a:rPr lang="it-IT" sz="2200" dirty="0">
                <a:cs typeface="Arial" pitchFamily="34" charset="0"/>
              </a:rPr>
              <a:t>reciproco (Spencer e Cooper, 2006; </a:t>
            </a:r>
            <a:r>
              <a:rPr lang="it-IT" sz="2200" dirty="0" err="1">
                <a:cs typeface="Arial" pitchFamily="34" charset="0"/>
              </a:rPr>
              <a:t>Favell</a:t>
            </a:r>
            <a:r>
              <a:rPr lang="it-IT" sz="2200" dirty="0">
                <a:cs typeface="Arial" pitchFamily="34" charset="0"/>
              </a:rPr>
              <a:t> 2003)</a:t>
            </a:r>
          </a:p>
          <a:p>
            <a:pPr>
              <a:buFont typeface="Arial" panose="020B0604020202020204" pitchFamily="34" charset="0"/>
              <a:buChar char="•"/>
            </a:pPr>
            <a:r>
              <a:rPr lang="it-IT" sz="2200" dirty="0">
                <a:cs typeface="Arial" pitchFamily="34" charset="0"/>
              </a:rPr>
              <a:t>come processo (</a:t>
            </a:r>
            <a:r>
              <a:rPr lang="it-IT" sz="2200" dirty="0" err="1">
                <a:cs typeface="Arial" pitchFamily="34" charset="0"/>
              </a:rPr>
              <a:t>Penninx</a:t>
            </a:r>
            <a:r>
              <a:rPr lang="it-IT" sz="2200" dirty="0">
                <a:cs typeface="Arial" pitchFamily="34" charset="0"/>
              </a:rPr>
              <a:t> et al. 2008)</a:t>
            </a:r>
          </a:p>
          <a:p>
            <a:pPr>
              <a:buFont typeface="Arial" panose="020B0604020202020204" pitchFamily="34" charset="0"/>
              <a:buChar char="•"/>
            </a:pPr>
            <a:r>
              <a:rPr lang="it-IT" sz="2200" dirty="0">
                <a:cs typeface="Arial" pitchFamily="34" charset="0"/>
              </a:rPr>
              <a:t>“</a:t>
            </a:r>
            <a:r>
              <a:rPr lang="it-IT" sz="2200" i="1" dirty="0">
                <a:cs typeface="Arial" pitchFamily="34" charset="0"/>
              </a:rPr>
              <a:t>interattivo</a:t>
            </a:r>
            <a:r>
              <a:rPr lang="it-IT" sz="2200" dirty="0">
                <a:cs typeface="Arial" pitchFamily="34" charset="0"/>
              </a:rPr>
              <a:t>” o “</a:t>
            </a:r>
            <a:r>
              <a:rPr lang="it-IT" sz="2200" i="1" dirty="0">
                <a:cs typeface="Arial" pitchFamily="34" charset="0"/>
              </a:rPr>
              <a:t>relazionale</a:t>
            </a:r>
            <a:r>
              <a:rPr lang="it-IT" sz="2200" dirty="0">
                <a:cs typeface="Arial" pitchFamily="34" charset="0"/>
              </a:rPr>
              <a:t>” (</a:t>
            </a:r>
            <a:r>
              <a:rPr lang="it-IT" sz="2200" dirty="0" err="1">
                <a:cs typeface="Arial" pitchFamily="34" charset="0"/>
              </a:rPr>
              <a:t>Bosswick</a:t>
            </a:r>
            <a:r>
              <a:rPr lang="it-IT" sz="2200" dirty="0">
                <a:cs typeface="Arial" pitchFamily="34" charset="0"/>
              </a:rPr>
              <a:t> e </a:t>
            </a:r>
            <a:r>
              <a:rPr lang="it-IT" sz="2200" dirty="0" err="1">
                <a:cs typeface="Arial" pitchFamily="34" charset="0"/>
              </a:rPr>
              <a:t>Heckmann</a:t>
            </a:r>
            <a:r>
              <a:rPr lang="it-IT" sz="2200" dirty="0">
                <a:cs typeface="Arial" pitchFamily="34" charset="0"/>
              </a:rPr>
              <a:t>, 2006)</a:t>
            </a:r>
          </a:p>
          <a:p>
            <a:pPr>
              <a:buFont typeface="Arial" panose="020B0604020202020204" pitchFamily="34" charset="0"/>
              <a:buChar char="•"/>
            </a:pPr>
            <a:r>
              <a:rPr lang="it-IT" sz="2200" dirty="0">
                <a:cs typeface="Arial" pitchFamily="34" charset="0"/>
              </a:rPr>
              <a:t>aspetto pubblico e privato (</a:t>
            </a:r>
            <a:r>
              <a:rPr lang="it-IT" sz="2200" dirty="0" err="1">
                <a:cs typeface="Arial" pitchFamily="34" charset="0"/>
              </a:rPr>
              <a:t>Entzinger</a:t>
            </a:r>
            <a:r>
              <a:rPr lang="it-IT" sz="2200" dirty="0">
                <a:cs typeface="Arial" pitchFamily="34" charset="0"/>
              </a:rPr>
              <a:t> 2000)</a:t>
            </a:r>
          </a:p>
          <a:p>
            <a:pPr>
              <a:buFont typeface="Arial" panose="020B0604020202020204" pitchFamily="34" charset="0"/>
              <a:buChar char="•"/>
            </a:pPr>
            <a:r>
              <a:rPr lang="it-IT" sz="2200" dirty="0">
                <a:cs typeface="Arial" pitchFamily="34" charset="0"/>
              </a:rPr>
              <a:t>quotidiana negoziazione delle differenze (Colombo e Semi, </a:t>
            </a:r>
            <a:r>
              <a:rPr lang="it-IT" sz="2200" dirty="0" smtClean="0">
                <a:cs typeface="Arial" pitchFamily="34" charset="0"/>
              </a:rPr>
              <a:t>2007</a:t>
            </a:r>
            <a:r>
              <a:rPr lang="it-IT" sz="2200" dirty="0" smtClean="0">
                <a:latin typeface="Arial" pitchFamily="34" charset="0"/>
                <a:cs typeface="Arial" pitchFamily="34" charset="0"/>
              </a:rPr>
              <a:t>)</a:t>
            </a:r>
            <a:endParaRPr lang="it-IT" sz="2200" dirty="0">
              <a:latin typeface="Arial" pitchFamily="34" charset="0"/>
              <a:cs typeface="Arial" pitchFamily="34" charset="0"/>
            </a:endParaRPr>
          </a:p>
          <a:p>
            <a:pPr marL="0" lvl="0" indent="0">
              <a:buNone/>
            </a:pPr>
            <a:endParaRPr lang="it-IT" dirty="0" smtClean="0"/>
          </a:p>
          <a:p>
            <a:pPr marL="0" lvl="0" indent="0">
              <a:buNone/>
            </a:pPr>
            <a:endParaRPr lang="it-IT" dirty="0"/>
          </a:p>
        </p:txBody>
      </p:sp>
    </p:spTree>
    <p:extLst>
      <p:ext uri="{BB962C8B-B14F-4D97-AF65-F5344CB8AC3E}">
        <p14:creationId xmlns:p14="http://schemas.microsoft.com/office/powerpoint/2010/main" val="4204450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332" y="614149"/>
            <a:ext cx="9662614" cy="1062251"/>
          </a:xfrm>
        </p:spPr>
        <p:txBody>
          <a:bodyPr/>
          <a:lstStyle/>
          <a:p>
            <a:r>
              <a:rPr lang="it-IT" dirty="0" smtClean="0"/>
              <a:t/>
            </a:r>
            <a:br>
              <a:rPr lang="it-IT" dirty="0" smtClean="0"/>
            </a:br>
            <a:r>
              <a:rPr lang="it-IT" dirty="0" smtClean="0"/>
              <a:t>6. </a:t>
            </a:r>
            <a:r>
              <a:rPr lang="it-IT" dirty="0"/>
              <a:t>Politiche di immigrazione </a:t>
            </a:r>
            <a:r>
              <a:rPr lang="it-IT" dirty="0" smtClean="0"/>
              <a:t>in </a:t>
            </a:r>
            <a:r>
              <a:rPr lang="it-IT" dirty="0"/>
              <a:t>Italia </a:t>
            </a:r>
            <a:br>
              <a:rPr lang="it-IT" dirty="0"/>
            </a:br>
            <a:endParaRPr lang="it-IT" dirty="0"/>
          </a:p>
        </p:txBody>
      </p:sp>
      <p:sp>
        <p:nvSpPr>
          <p:cNvPr id="3" name="Segnaposto contenuto 2"/>
          <p:cNvSpPr>
            <a:spLocks noGrp="1"/>
          </p:cNvSpPr>
          <p:nvPr>
            <p:ph idx="1"/>
          </p:nvPr>
        </p:nvSpPr>
        <p:spPr>
          <a:xfrm>
            <a:off x="464024" y="2263515"/>
            <a:ext cx="11273051" cy="4317167"/>
          </a:xfrm>
        </p:spPr>
        <p:txBody>
          <a:bodyPr>
            <a:noAutofit/>
          </a:bodyPr>
          <a:lstStyle/>
          <a:p>
            <a:pPr lvl="0">
              <a:buFont typeface="Arial" panose="020B0604020202020204" pitchFamily="34" charset="0"/>
              <a:buChar char="•"/>
            </a:pPr>
            <a:r>
              <a:rPr lang="it-IT" sz="2000" dirty="0" smtClean="0">
                <a:solidFill>
                  <a:schemeClr val="tx1"/>
                </a:solidFill>
              </a:rPr>
              <a:t>L’ingresso e la permanenza degli immigrati in Italia sono disciplinati dal </a:t>
            </a:r>
            <a:r>
              <a:rPr lang="it-IT" sz="2000" i="1" dirty="0" smtClean="0">
                <a:solidFill>
                  <a:schemeClr val="tx1"/>
                </a:solidFill>
              </a:rPr>
              <a:t>T</a:t>
            </a:r>
            <a:r>
              <a:rPr lang="it-IT" sz="2000" i="1" dirty="0" smtClean="0"/>
              <a:t>esto </a:t>
            </a:r>
            <a:r>
              <a:rPr lang="it-IT" sz="2000" i="1" dirty="0"/>
              <a:t>unico delle disposizioni concernenti la disciplina dell’immigrazione e norme sulla condizione dello </a:t>
            </a:r>
            <a:r>
              <a:rPr lang="it-IT" sz="2000" i="1" dirty="0" smtClean="0"/>
              <a:t>straniero, </a:t>
            </a:r>
            <a:r>
              <a:rPr lang="it-IT" sz="2000" dirty="0" smtClean="0"/>
              <a:t>la cui prima versione risale al 1998 (L. 40/1998, detta Legge Turco-Napolitano), modificato nel 2002 (L.189/2002, detta Legge Bossi-Fini). </a:t>
            </a:r>
          </a:p>
          <a:p>
            <a:pPr marL="0" lvl="0" indent="0">
              <a:buNone/>
            </a:pPr>
            <a:endParaRPr lang="it-IT" sz="800" dirty="0" smtClean="0"/>
          </a:p>
          <a:p>
            <a:pPr lvl="0">
              <a:spcBef>
                <a:spcPts val="0"/>
              </a:spcBef>
              <a:buFont typeface="Arial" panose="020B0604020202020204" pitchFamily="34" charset="0"/>
              <a:buChar char="•"/>
            </a:pPr>
            <a:r>
              <a:rPr lang="it-IT" sz="2000" dirty="0" smtClean="0"/>
              <a:t>Gli immigrati devono seguire un Iter per l’entrata e la permanenza sul suolo italiano: </a:t>
            </a:r>
          </a:p>
          <a:p>
            <a:pPr marL="646112" lvl="0" indent="-285750">
              <a:spcBef>
                <a:spcPts val="0"/>
              </a:spcBef>
              <a:buFontTx/>
              <a:buChar char="-"/>
            </a:pPr>
            <a:r>
              <a:rPr lang="it-IT" sz="2000" dirty="0" smtClean="0"/>
              <a:t>Permesso di soggiorno legato a un contratto di lavoro, per studio o per ricongiungimento familiare (criteri sempre più stingenti) </a:t>
            </a:r>
            <a:r>
              <a:rPr lang="it-IT" sz="2000" dirty="0" smtClean="0">
                <a:sym typeface="Wingdings" panose="05000000000000000000" pitchFamily="2" charset="2"/>
              </a:rPr>
              <a:t> dal 2012 stipula di un </a:t>
            </a:r>
            <a:r>
              <a:rPr lang="it-IT" sz="2000" dirty="0" smtClean="0">
                <a:solidFill>
                  <a:srgbClr val="0070C0"/>
                </a:solidFill>
                <a:sym typeface="Wingdings" panose="05000000000000000000" pitchFamily="2" charset="2"/>
              </a:rPr>
              <a:t>Accordo di integrazione </a:t>
            </a:r>
            <a:r>
              <a:rPr lang="it-IT" sz="2000" dirty="0" smtClean="0">
                <a:sym typeface="Wingdings" panose="05000000000000000000" pitchFamily="2" charset="2"/>
              </a:rPr>
              <a:t>tra l’immigrato e lo Stato Italiano (</a:t>
            </a:r>
            <a:r>
              <a:rPr lang="it-IT" dirty="0"/>
              <a:t>D.P.R. </a:t>
            </a:r>
            <a:r>
              <a:rPr lang="it-IT" dirty="0" smtClean="0"/>
              <a:t>179/2011)</a:t>
            </a:r>
            <a:endParaRPr lang="it-IT" sz="2000" dirty="0" smtClean="0"/>
          </a:p>
          <a:p>
            <a:pPr marL="646112" lvl="0" indent="-285750">
              <a:spcBef>
                <a:spcPts val="0"/>
              </a:spcBef>
              <a:buFontTx/>
              <a:buChar char="-"/>
            </a:pPr>
            <a:r>
              <a:rPr lang="it-IT" sz="2000" dirty="0" smtClean="0"/>
              <a:t>Rinnovo dei permessi di soggiorno ogni 1 o 2 anni</a:t>
            </a:r>
          </a:p>
          <a:p>
            <a:pPr marL="646112" lvl="0" indent="-285750">
              <a:spcBef>
                <a:spcPts val="0"/>
              </a:spcBef>
              <a:buFontTx/>
              <a:buChar char="-"/>
            </a:pPr>
            <a:r>
              <a:rPr lang="it-IT" sz="2000" dirty="0" smtClean="0"/>
              <a:t>Richiesta della Carta di soggiorno CE per lungo soggiornanti: dopo 5 anni di regolare presenza sul suolo italiano</a:t>
            </a:r>
          </a:p>
          <a:p>
            <a:pPr marL="646112" lvl="0" indent="-285750">
              <a:spcBef>
                <a:spcPts val="0"/>
              </a:spcBef>
              <a:buFontTx/>
              <a:buChar char="-"/>
            </a:pPr>
            <a:r>
              <a:rPr lang="it-IT" sz="2000" dirty="0" smtClean="0"/>
              <a:t>(eventuale) richiesta di Cittadinanza</a:t>
            </a:r>
          </a:p>
          <a:p>
            <a:pPr marL="0" lvl="0" indent="0">
              <a:buNone/>
            </a:pPr>
            <a:endParaRPr lang="it-IT" sz="2000" dirty="0">
              <a:solidFill>
                <a:srgbClr val="FF0000"/>
              </a:solidFill>
            </a:endParaRPr>
          </a:p>
          <a:p>
            <a:pPr marL="0" lvl="0" indent="0">
              <a:buNone/>
            </a:pPr>
            <a:endParaRPr lang="it-IT" sz="2000" dirty="0">
              <a:solidFill>
                <a:srgbClr val="FF0000"/>
              </a:solidFill>
            </a:endParaRPr>
          </a:p>
        </p:txBody>
      </p:sp>
    </p:spTree>
    <p:extLst>
      <p:ext uri="{BB962C8B-B14F-4D97-AF65-F5344CB8AC3E}">
        <p14:creationId xmlns:p14="http://schemas.microsoft.com/office/powerpoint/2010/main" val="2635502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491319"/>
            <a:ext cx="10194878" cy="1433015"/>
          </a:xfrm>
        </p:spPr>
        <p:txBody>
          <a:bodyPr/>
          <a:lstStyle/>
          <a:p>
            <a:pPr lvl="0"/>
            <a:r>
              <a:rPr lang="it-IT" dirty="0" smtClean="0"/>
              <a:t/>
            </a:r>
            <a:br>
              <a:rPr lang="it-IT" dirty="0" smtClean="0"/>
            </a:br>
            <a:r>
              <a:rPr lang="it-IT" dirty="0" smtClean="0"/>
              <a:t>7. </a:t>
            </a:r>
            <a:r>
              <a:rPr lang="it-IT" dirty="0"/>
              <a:t>Le «seconde generazioni»: una categoria dalle molteplici definizioni in divenire</a:t>
            </a:r>
            <a:br>
              <a:rPr lang="it-IT" dirty="0"/>
            </a:br>
            <a:endParaRPr lang="it-IT" dirty="0"/>
          </a:p>
        </p:txBody>
      </p:sp>
      <p:sp>
        <p:nvSpPr>
          <p:cNvPr id="3" name="Segnaposto contenuto 2"/>
          <p:cNvSpPr>
            <a:spLocks noGrp="1"/>
          </p:cNvSpPr>
          <p:nvPr>
            <p:ph idx="1"/>
          </p:nvPr>
        </p:nvSpPr>
        <p:spPr>
          <a:xfrm>
            <a:off x="464024" y="2347415"/>
            <a:ext cx="11273051" cy="4326340"/>
          </a:xfrm>
        </p:spPr>
        <p:txBody>
          <a:bodyPr>
            <a:noAutofit/>
          </a:bodyPr>
          <a:lstStyle/>
          <a:p>
            <a:pPr marL="0" indent="0" algn="ctr">
              <a:spcBef>
                <a:spcPts val="0"/>
              </a:spcBef>
              <a:buNone/>
            </a:pPr>
            <a:r>
              <a:rPr lang="it-IT" sz="2000" dirty="0" smtClean="0">
                <a:solidFill>
                  <a:sysClr val="windowText" lastClr="000000"/>
                </a:solidFill>
                <a:latin typeface="+mj-lt"/>
                <a:cs typeface="Times New Roman" pitchFamily="18" charset="0"/>
              </a:rPr>
              <a:t>Difficoltà </a:t>
            </a:r>
            <a:r>
              <a:rPr lang="it-IT" sz="2000" dirty="0">
                <a:solidFill>
                  <a:sysClr val="windowText" lastClr="000000"/>
                </a:solidFill>
                <a:latin typeface="+mj-lt"/>
                <a:cs typeface="Times New Roman" pitchFamily="18" charset="0"/>
              </a:rPr>
              <a:t>di dare una definizione univoca  </a:t>
            </a:r>
            <a:endParaRPr lang="it-IT" sz="2000" dirty="0" smtClean="0">
              <a:solidFill>
                <a:sysClr val="windowText" lastClr="000000"/>
              </a:solidFill>
              <a:latin typeface="+mj-lt"/>
              <a:cs typeface="Times New Roman" pitchFamily="18" charset="0"/>
            </a:endParaRPr>
          </a:p>
          <a:p>
            <a:pPr marL="0" indent="0" algn="ctr">
              <a:spcBef>
                <a:spcPts val="0"/>
              </a:spcBef>
              <a:buNone/>
            </a:pPr>
            <a:endParaRPr lang="it-IT" sz="1400" dirty="0">
              <a:solidFill>
                <a:sysClr val="windowText" lastClr="000000"/>
              </a:solidFill>
              <a:latin typeface="+mj-lt"/>
              <a:cs typeface="Times New Roman" pitchFamily="18" charset="0"/>
            </a:endParaRPr>
          </a:p>
          <a:p>
            <a:pPr algn="just">
              <a:spcBef>
                <a:spcPts val="0"/>
              </a:spcBef>
              <a:buFont typeface="Arial" panose="020B0604020202020204" pitchFamily="34" charset="0"/>
              <a:buChar char="•"/>
            </a:pPr>
            <a:r>
              <a:rPr lang="it-IT" sz="2000" i="1" dirty="0">
                <a:solidFill>
                  <a:schemeClr val="tx1"/>
                </a:solidFill>
                <a:latin typeface="+mj-lt"/>
                <a:cs typeface="Times New Roman" pitchFamily="18" charset="0"/>
              </a:rPr>
              <a:t>G</a:t>
            </a:r>
            <a:r>
              <a:rPr lang="it-IT" sz="2000" i="1" dirty="0" smtClean="0">
                <a:solidFill>
                  <a:schemeClr val="tx1"/>
                </a:solidFill>
                <a:latin typeface="+mj-lt"/>
                <a:cs typeface="Times New Roman" pitchFamily="18" charset="0"/>
              </a:rPr>
              <a:t>enerazione </a:t>
            </a:r>
            <a:r>
              <a:rPr lang="it-IT" sz="2000" i="1" dirty="0">
                <a:solidFill>
                  <a:schemeClr val="tx1"/>
                </a:solidFill>
                <a:latin typeface="+mj-lt"/>
                <a:cs typeface="Times New Roman" pitchFamily="18" charset="0"/>
              </a:rPr>
              <a:t>zero, generazione dell’oblio </a:t>
            </a:r>
            <a:r>
              <a:rPr lang="it-IT" sz="2000" dirty="0">
                <a:solidFill>
                  <a:schemeClr val="tx1"/>
                </a:solidFill>
                <a:latin typeface="+mj-lt"/>
                <a:cs typeface="Times New Roman" pitchFamily="18" charset="0"/>
              </a:rPr>
              <a:t>(in contrapposizione </a:t>
            </a:r>
            <a:r>
              <a:rPr lang="it-IT" sz="2000" dirty="0" smtClean="0">
                <a:solidFill>
                  <a:schemeClr val="tx1"/>
                </a:solidFill>
                <a:latin typeface="+mj-lt"/>
                <a:cs typeface="Times New Roman" pitchFamily="18" charset="0"/>
              </a:rPr>
              <a:t>alla “generazione </a:t>
            </a:r>
            <a:r>
              <a:rPr lang="it-IT" sz="2000" dirty="0">
                <a:solidFill>
                  <a:schemeClr val="tx1"/>
                </a:solidFill>
                <a:latin typeface="+mj-lt"/>
                <a:cs typeface="Times New Roman" pitchFamily="18" charset="0"/>
              </a:rPr>
              <a:t>del sacrificio” di </a:t>
            </a:r>
            <a:r>
              <a:rPr lang="it-IT" sz="2000" dirty="0" err="1">
                <a:solidFill>
                  <a:schemeClr val="tx1"/>
                </a:solidFill>
                <a:latin typeface="+mj-lt"/>
                <a:cs typeface="Times New Roman" pitchFamily="18" charset="0"/>
              </a:rPr>
              <a:t>Sayad</a:t>
            </a:r>
            <a:r>
              <a:rPr lang="it-IT" sz="2000" dirty="0">
                <a:solidFill>
                  <a:schemeClr val="tx1"/>
                </a:solidFill>
                <a:latin typeface="+mj-lt"/>
                <a:cs typeface="Times New Roman" pitchFamily="18" charset="0"/>
              </a:rPr>
              <a:t>)</a:t>
            </a:r>
            <a:r>
              <a:rPr lang="it-IT" sz="2000" i="1" dirty="0">
                <a:solidFill>
                  <a:schemeClr val="tx1"/>
                </a:solidFill>
                <a:latin typeface="+mj-lt"/>
                <a:cs typeface="Times New Roman" pitchFamily="18" charset="0"/>
              </a:rPr>
              <a:t>, generazione </a:t>
            </a:r>
            <a:r>
              <a:rPr lang="it-IT" sz="2000" i="1" dirty="0" smtClean="0">
                <a:solidFill>
                  <a:schemeClr val="tx1"/>
                </a:solidFill>
                <a:latin typeface="+mj-lt"/>
                <a:cs typeface="Times New Roman" pitchFamily="18" charset="0"/>
              </a:rPr>
              <a:t>successiva</a:t>
            </a:r>
            <a:r>
              <a:rPr lang="it-IT" sz="2000" i="1" dirty="0" smtClean="0">
                <a:solidFill>
                  <a:sysClr val="windowText" lastClr="000000"/>
                </a:solidFill>
                <a:latin typeface="+mj-lt"/>
                <a:cs typeface="Times New Roman" pitchFamily="18" charset="0"/>
              </a:rPr>
              <a:t>, generazione </a:t>
            </a:r>
            <a:r>
              <a:rPr lang="it-IT" sz="2000" i="1" dirty="0">
                <a:solidFill>
                  <a:sysClr val="windowText" lastClr="000000"/>
                </a:solidFill>
                <a:latin typeface="+mj-lt"/>
                <a:cs typeface="Times New Roman" pitchFamily="18" charset="0"/>
              </a:rPr>
              <a:t>nata dall’immigrazione, generazione </a:t>
            </a:r>
            <a:r>
              <a:rPr lang="it-IT" sz="2000" i="1" dirty="0" smtClean="0">
                <a:solidFill>
                  <a:sysClr val="windowText" lastClr="000000"/>
                </a:solidFill>
                <a:latin typeface="+mj-lt"/>
                <a:cs typeface="Times New Roman" pitchFamily="18" charset="0"/>
              </a:rPr>
              <a:t>involontaria </a:t>
            </a:r>
            <a:r>
              <a:rPr lang="it-IT" sz="2000" dirty="0" smtClean="0">
                <a:solidFill>
                  <a:sysClr val="windowText" lastClr="000000"/>
                </a:solidFill>
                <a:latin typeface="+mj-lt"/>
                <a:cs typeface="Times New Roman" pitchFamily="18" charset="0"/>
              </a:rPr>
              <a:t>(</a:t>
            </a:r>
            <a:r>
              <a:rPr lang="it-IT" sz="2000" dirty="0" err="1" smtClean="0">
                <a:solidFill>
                  <a:sysClr val="windowText" lastClr="000000"/>
                </a:solidFill>
                <a:latin typeface="+mj-lt"/>
                <a:cs typeface="Times New Roman" pitchFamily="18" charset="0"/>
              </a:rPr>
              <a:t>Tahar</a:t>
            </a:r>
            <a:r>
              <a:rPr lang="it-IT" sz="2000" dirty="0" smtClean="0">
                <a:solidFill>
                  <a:sysClr val="windowText" lastClr="000000"/>
                </a:solidFill>
                <a:latin typeface="+mj-lt"/>
                <a:cs typeface="Times New Roman" pitchFamily="18" charset="0"/>
              </a:rPr>
              <a:t> </a:t>
            </a:r>
            <a:r>
              <a:rPr lang="it-IT" sz="2000" dirty="0">
                <a:solidFill>
                  <a:sysClr val="windowText" lastClr="000000"/>
                </a:solidFill>
                <a:latin typeface="+mj-lt"/>
                <a:cs typeface="Times New Roman" pitchFamily="18" charset="0"/>
              </a:rPr>
              <a:t>Ben Jelloun)</a:t>
            </a:r>
          </a:p>
          <a:p>
            <a:pPr algn="just">
              <a:spcBef>
                <a:spcPts val="0"/>
              </a:spcBef>
              <a:buFont typeface="Arial" panose="020B0604020202020204" pitchFamily="34" charset="0"/>
              <a:buChar char="•"/>
            </a:pPr>
            <a:endParaRPr lang="it-IT" sz="2000" dirty="0">
              <a:solidFill>
                <a:sysClr val="windowText" lastClr="000000"/>
              </a:solidFill>
              <a:latin typeface="+mj-lt"/>
              <a:cs typeface="Times New Roman" pitchFamily="18" charset="0"/>
            </a:endParaRPr>
          </a:p>
          <a:p>
            <a:pPr algn="just">
              <a:spcBef>
                <a:spcPts val="0"/>
              </a:spcBef>
              <a:buFont typeface="Arial" panose="020B0604020202020204" pitchFamily="34" charset="0"/>
              <a:buChar char="•"/>
            </a:pPr>
            <a:r>
              <a:rPr lang="it-IT" sz="2000" dirty="0" err="1">
                <a:solidFill>
                  <a:sysClr val="windowText" lastClr="000000"/>
                </a:solidFill>
                <a:latin typeface="+mj-lt"/>
                <a:cs typeface="Times New Roman" pitchFamily="18" charset="0"/>
              </a:rPr>
              <a:t>Rumbaut</a:t>
            </a:r>
            <a:r>
              <a:rPr lang="it-IT" sz="2000" dirty="0">
                <a:solidFill>
                  <a:sysClr val="windowText" lastClr="000000"/>
                </a:solidFill>
                <a:latin typeface="+mj-lt"/>
                <a:cs typeface="Times New Roman" pitchFamily="18" charset="0"/>
              </a:rPr>
              <a:t>: </a:t>
            </a:r>
            <a:r>
              <a:rPr lang="it-IT" sz="2000" i="1" dirty="0">
                <a:solidFill>
                  <a:srgbClr val="0070C0"/>
                </a:solidFill>
                <a:latin typeface="+mj-lt"/>
                <a:cs typeface="Times New Roman" pitchFamily="18" charset="0"/>
              </a:rPr>
              <a:t>generazione 1.25</a:t>
            </a:r>
            <a:r>
              <a:rPr lang="it-IT" sz="2000" i="1" dirty="0">
                <a:solidFill>
                  <a:sysClr val="windowText" lastClr="000000"/>
                </a:solidFill>
                <a:latin typeface="+mj-lt"/>
                <a:cs typeface="Times New Roman" pitchFamily="18" charset="0"/>
              </a:rPr>
              <a:t>: </a:t>
            </a:r>
            <a:r>
              <a:rPr lang="it-IT" sz="2000" dirty="0">
                <a:solidFill>
                  <a:sysClr val="windowText" lastClr="000000"/>
                </a:solidFill>
                <a:latin typeface="+mj-lt"/>
                <a:cs typeface="Times New Roman" pitchFamily="18" charset="0"/>
              </a:rPr>
              <a:t>minori che arrivano tra i 13 e 17 anni; </a:t>
            </a:r>
            <a:r>
              <a:rPr lang="it-IT" sz="2000" dirty="0" smtClean="0">
                <a:solidFill>
                  <a:sysClr val="windowText" lastClr="000000"/>
                </a:solidFill>
                <a:latin typeface="+mj-lt"/>
                <a:cs typeface="Times New Roman" pitchFamily="18" charset="0"/>
              </a:rPr>
              <a:t> </a:t>
            </a:r>
            <a:r>
              <a:rPr lang="it-IT" sz="2000" i="1" dirty="0">
                <a:solidFill>
                  <a:srgbClr val="0070C0"/>
                </a:solidFill>
                <a:latin typeface="+mj-lt"/>
                <a:cs typeface="Times New Roman" pitchFamily="18" charset="0"/>
              </a:rPr>
              <a:t>generazione 1.5</a:t>
            </a:r>
            <a:r>
              <a:rPr lang="it-IT" sz="2000" i="1" dirty="0">
                <a:solidFill>
                  <a:sysClr val="windowText" lastClr="000000"/>
                </a:solidFill>
                <a:latin typeface="+mj-lt"/>
                <a:cs typeface="Times New Roman" pitchFamily="18" charset="0"/>
              </a:rPr>
              <a:t>: </a:t>
            </a:r>
            <a:r>
              <a:rPr lang="it-IT" sz="2000" dirty="0">
                <a:solidFill>
                  <a:sysClr val="windowText" lastClr="000000"/>
                </a:solidFill>
                <a:latin typeface="+mj-lt"/>
                <a:cs typeface="Times New Roman" pitchFamily="18" charset="0"/>
              </a:rPr>
              <a:t>minori che arrivano dopo aver iniziato la </a:t>
            </a:r>
            <a:r>
              <a:rPr lang="it-IT" sz="2000" dirty="0" smtClean="0">
                <a:solidFill>
                  <a:sysClr val="windowText" lastClr="000000"/>
                </a:solidFill>
                <a:latin typeface="+mj-lt"/>
                <a:cs typeface="Times New Roman" pitchFamily="18" charset="0"/>
              </a:rPr>
              <a:t>scuola primaria</a:t>
            </a:r>
            <a:r>
              <a:rPr lang="it-IT" sz="2000" dirty="0">
                <a:solidFill>
                  <a:sysClr val="windowText" lastClr="000000"/>
                </a:solidFill>
                <a:latin typeface="+mj-lt"/>
                <a:cs typeface="Times New Roman" pitchFamily="18" charset="0"/>
              </a:rPr>
              <a:t>; </a:t>
            </a:r>
            <a:r>
              <a:rPr lang="it-IT" sz="2000" i="1" dirty="0">
                <a:solidFill>
                  <a:srgbClr val="0070C0"/>
                </a:solidFill>
                <a:latin typeface="+mj-lt"/>
                <a:cs typeface="Times New Roman" pitchFamily="18" charset="0"/>
              </a:rPr>
              <a:t>generazione 1.75</a:t>
            </a:r>
            <a:r>
              <a:rPr lang="it-IT" sz="2000" dirty="0">
                <a:solidFill>
                  <a:sysClr val="windowText" lastClr="000000"/>
                </a:solidFill>
                <a:latin typeface="+mj-lt"/>
                <a:cs typeface="Times New Roman" pitchFamily="18" charset="0"/>
              </a:rPr>
              <a:t>: minori che arrivano in età </a:t>
            </a:r>
            <a:r>
              <a:rPr lang="it-IT" sz="2000" dirty="0" smtClean="0">
                <a:solidFill>
                  <a:sysClr val="windowText" lastClr="000000"/>
                </a:solidFill>
                <a:latin typeface="+mj-lt"/>
                <a:cs typeface="Times New Roman" pitchFamily="18" charset="0"/>
              </a:rPr>
              <a:t>prescolare; </a:t>
            </a:r>
            <a:r>
              <a:rPr lang="it-IT" sz="2000" i="1" dirty="0" smtClean="0">
                <a:solidFill>
                  <a:srgbClr val="0070C0"/>
                </a:solidFill>
                <a:latin typeface="+mj-lt"/>
                <a:cs typeface="Times New Roman" pitchFamily="18" charset="0"/>
              </a:rPr>
              <a:t>generazione </a:t>
            </a:r>
            <a:r>
              <a:rPr lang="it-IT" sz="2000" i="1" dirty="0">
                <a:solidFill>
                  <a:srgbClr val="0070C0"/>
                </a:solidFill>
                <a:latin typeface="+mj-lt"/>
                <a:cs typeface="Times New Roman" pitchFamily="18" charset="0"/>
              </a:rPr>
              <a:t>2</a:t>
            </a:r>
            <a:r>
              <a:rPr lang="it-IT" sz="2000" dirty="0">
                <a:solidFill>
                  <a:sysClr val="windowText" lastClr="000000"/>
                </a:solidFill>
                <a:latin typeface="+mj-lt"/>
                <a:cs typeface="Times New Roman" pitchFamily="18" charset="0"/>
              </a:rPr>
              <a:t>: minori che nascono nel paese ospite</a:t>
            </a:r>
          </a:p>
          <a:p>
            <a:pPr algn="just">
              <a:spcBef>
                <a:spcPts val="0"/>
              </a:spcBef>
              <a:buFont typeface="Arial" panose="020B0604020202020204" pitchFamily="34" charset="0"/>
              <a:buChar char="•"/>
            </a:pPr>
            <a:endParaRPr lang="it-IT" sz="2000" dirty="0">
              <a:solidFill>
                <a:sysClr val="windowText" lastClr="000000"/>
              </a:solidFill>
              <a:latin typeface="+mj-lt"/>
              <a:cs typeface="Times New Roman" pitchFamily="18" charset="0"/>
            </a:endParaRPr>
          </a:p>
          <a:p>
            <a:pPr algn="just">
              <a:spcBef>
                <a:spcPts val="0"/>
              </a:spcBef>
              <a:buFont typeface="Arial" panose="020B0604020202020204" pitchFamily="34" charset="0"/>
              <a:buChar char="•"/>
            </a:pPr>
            <a:r>
              <a:rPr lang="it-IT" sz="2000" b="1" i="1" dirty="0">
                <a:solidFill>
                  <a:srgbClr val="0070C0"/>
                </a:solidFill>
                <a:latin typeface="+mj-lt"/>
                <a:cs typeface="Times New Roman" pitchFamily="18" charset="0"/>
              </a:rPr>
              <a:t>S</a:t>
            </a:r>
            <a:r>
              <a:rPr lang="it-IT" sz="2000" b="1" i="1" dirty="0" smtClean="0">
                <a:solidFill>
                  <a:srgbClr val="0070C0"/>
                </a:solidFill>
                <a:latin typeface="+mj-lt"/>
                <a:cs typeface="Times New Roman" pitchFamily="18" charset="0"/>
              </a:rPr>
              <a:t>econde </a:t>
            </a:r>
            <a:r>
              <a:rPr lang="it-IT" sz="2000" b="1" i="1" dirty="0">
                <a:solidFill>
                  <a:srgbClr val="0070C0"/>
                </a:solidFill>
                <a:latin typeface="+mj-lt"/>
                <a:cs typeface="Times New Roman" pitchFamily="18" charset="0"/>
              </a:rPr>
              <a:t>generazioni (2G</a:t>
            </a:r>
            <a:r>
              <a:rPr lang="it-IT" sz="2000" b="1" i="1" dirty="0" smtClean="0">
                <a:solidFill>
                  <a:srgbClr val="0070C0"/>
                </a:solidFill>
                <a:latin typeface="+mj-lt"/>
                <a:cs typeface="Times New Roman" pitchFamily="18" charset="0"/>
              </a:rPr>
              <a:t>) </a:t>
            </a:r>
            <a:r>
              <a:rPr lang="it-IT" sz="2000" dirty="0" smtClean="0">
                <a:solidFill>
                  <a:schemeClr val="tx1"/>
                </a:solidFill>
                <a:latin typeface="+mj-lt"/>
                <a:cs typeface="Times New Roman" pitchFamily="18" charset="0"/>
              </a:rPr>
              <a:t>(dell’immigrazione): </a:t>
            </a:r>
            <a:r>
              <a:rPr lang="it-IT" sz="2000" dirty="0" smtClean="0">
                <a:solidFill>
                  <a:sysClr val="windowText" lastClr="000000"/>
                </a:solidFill>
                <a:latin typeface="+mj-lt"/>
                <a:cs typeface="Times New Roman" pitchFamily="18" charset="0"/>
              </a:rPr>
              <a:t>figli </a:t>
            </a:r>
            <a:r>
              <a:rPr lang="it-IT" sz="2000" dirty="0">
                <a:solidFill>
                  <a:sysClr val="windowText" lastClr="000000"/>
                </a:solidFill>
                <a:latin typeface="+mj-lt"/>
                <a:cs typeface="Times New Roman" pitchFamily="18" charset="0"/>
              </a:rPr>
              <a:t>di genitori stranieri nati in Italia </a:t>
            </a:r>
            <a:r>
              <a:rPr lang="it-IT" sz="2000" dirty="0" smtClean="0">
                <a:solidFill>
                  <a:sysClr val="windowText" lastClr="000000"/>
                </a:solidFill>
                <a:latin typeface="+mj-lt"/>
                <a:cs typeface="Times New Roman" pitchFamily="18" charset="0"/>
              </a:rPr>
              <a:t>o giunti </a:t>
            </a:r>
            <a:r>
              <a:rPr lang="it-IT" sz="2000" dirty="0">
                <a:solidFill>
                  <a:sysClr val="windowText" lastClr="000000"/>
                </a:solidFill>
                <a:latin typeface="+mj-lt"/>
                <a:cs typeface="Times New Roman" pitchFamily="18" charset="0"/>
              </a:rPr>
              <a:t>in età prescolare o durante la scuola primaria</a:t>
            </a:r>
          </a:p>
          <a:p>
            <a:pPr marL="0" indent="0">
              <a:spcBef>
                <a:spcPts val="0"/>
              </a:spcBef>
              <a:buClr>
                <a:srgbClr val="C00000"/>
              </a:buClr>
              <a:buNone/>
            </a:pPr>
            <a:endParaRPr lang="it-IT" sz="1400" dirty="0">
              <a:solidFill>
                <a:sysClr val="windowText" lastClr="000000"/>
              </a:solidFill>
              <a:latin typeface="+mj-lt"/>
              <a:cs typeface="Times New Roman" pitchFamily="18" charset="0"/>
            </a:endParaRPr>
          </a:p>
          <a:p>
            <a:pPr marL="0" indent="0" algn="ctr">
              <a:spcBef>
                <a:spcPts val="0"/>
              </a:spcBef>
              <a:buClr>
                <a:srgbClr val="C00000"/>
              </a:buClr>
              <a:buNone/>
            </a:pPr>
            <a:r>
              <a:rPr lang="it-IT" sz="2000" dirty="0">
                <a:solidFill>
                  <a:sysClr val="windowText" lastClr="000000"/>
                </a:solidFill>
                <a:latin typeface="+mj-lt"/>
                <a:cs typeface="Times New Roman" pitchFamily="18" charset="0"/>
              </a:rPr>
              <a:t>Da </a:t>
            </a:r>
            <a:r>
              <a:rPr lang="it-IT" sz="2000" b="1" i="1" dirty="0">
                <a:solidFill>
                  <a:sysClr val="windowText" lastClr="000000"/>
                </a:solidFill>
                <a:latin typeface="+mj-lt"/>
                <a:cs typeface="Times New Roman" pitchFamily="18" charset="0"/>
              </a:rPr>
              <a:t>seconde generazioni </a:t>
            </a:r>
            <a:r>
              <a:rPr lang="it-IT" sz="2000" dirty="0">
                <a:solidFill>
                  <a:sysClr val="windowText" lastClr="000000"/>
                </a:solidFill>
                <a:latin typeface="+mj-lt"/>
                <a:cs typeface="Times New Roman" pitchFamily="18" charset="0"/>
              </a:rPr>
              <a:t>a </a:t>
            </a:r>
            <a:r>
              <a:rPr lang="it-IT" sz="2000" b="1" i="1" dirty="0">
                <a:solidFill>
                  <a:sysClr val="windowText" lastClr="000000"/>
                </a:solidFill>
                <a:latin typeface="+mj-lt"/>
                <a:cs typeface="Times New Roman" pitchFamily="18" charset="0"/>
              </a:rPr>
              <a:t>nuove generazioni di </a:t>
            </a:r>
            <a:r>
              <a:rPr lang="it-IT" sz="2000" b="1" i="1" dirty="0" smtClean="0">
                <a:solidFill>
                  <a:sysClr val="windowText" lastClr="000000"/>
                </a:solidFill>
                <a:latin typeface="+mj-lt"/>
                <a:cs typeface="Times New Roman" pitchFamily="18" charset="0"/>
              </a:rPr>
              <a:t>italiani, nuovi italiani</a:t>
            </a:r>
            <a:endParaRPr lang="it-IT" sz="2000" dirty="0">
              <a:solidFill>
                <a:sysClr val="windowText" lastClr="000000"/>
              </a:solidFill>
              <a:latin typeface="+mj-lt"/>
              <a:cs typeface="Times New Roman" pitchFamily="18" charset="0"/>
            </a:endParaRPr>
          </a:p>
        </p:txBody>
      </p:sp>
    </p:spTree>
    <p:extLst>
      <p:ext uri="{BB962C8B-B14F-4D97-AF65-F5344CB8AC3E}">
        <p14:creationId xmlns:p14="http://schemas.microsoft.com/office/powerpoint/2010/main" val="365292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491319"/>
            <a:ext cx="9799093" cy="1501254"/>
          </a:xfrm>
        </p:spPr>
        <p:txBody>
          <a:bodyPr/>
          <a:lstStyle/>
          <a:p>
            <a:r>
              <a:rPr lang="it-IT" dirty="0" smtClean="0"/>
              <a:t/>
            </a:r>
            <a:br>
              <a:rPr lang="it-IT" dirty="0" smtClean="0"/>
            </a:br>
            <a:r>
              <a:rPr lang="it-IT" dirty="0" smtClean="0"/>
              <a:t/>
            </a:r>
            <a:br>
              <a:rPr lang="it-IT" dirty="0" smtClean="0"/>
            </a:br>
            <a:r>
              <a:rPr lang="it-IT" dirty="0" smtClean="0"/>
              <a:t>8. </a:t>
            </a:r>
            <a:r>
              <a:rPr lang="it-IT" dirty="0"/>
              <a:t>Percorsi di </a:t>
            </a:r>
            <a:r>
              <a:rPr lang="it-IT" dirty="0" smtClean="0"/>
              <a:t>inserimento </a:t>
            </a:r>
            <a:r>
              <a:rPr lang="it-IT" dirty="0"/>
              <a:t>nella società </a:t>
            </a:r>
            <a:r>
              <a:rPr lang="it-IT" dirty="0" smtClean="0"/>
              <a:t>e creazione dell’identità delle seconde</a:t>
            </a:r>
            <a:br>
              <a:rPr lang="it-IT" dirty="0" smtClean="0"/>
            </a:br>
            <a:r>
              <a:rPr lang="it-IT" dirty="0"/>
              <a:t> </a:t>
            </a:r>
            <a:r>
              <a:rPr lang="it-IT" dirty="0" smtClean="0"/>
              <a:t>           generazioni </a:t>
            </a:r>
            <a:r>
              <a:rPr lang="it-IT" sz="1400" dirty="0" smtClean="0"/>
              <a:t>(</a:t>
            </a:r>
            <a:r>
              <a:rPr lang="it-IT" sz="1600" dirty="0" smtClean="0"/>
              <a:t>1)</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464024" y="2306471"/>
            <a:ext cx="11273051" cy="4394579"/>
          </a:xfrm>
        </p:spPr>
        <p:txBody>
          <a:bodyPr>
            <a:normAutofit lnSpcReduction="10000"/>
          </a:bodyPr>
          <a:lstStyle/>
          <a:p>
            <a:pPr marL="0" indent="0" algn="just">
              <a:lnSpc>
                <a:spcPct val="90000"/>
              </a:lnSpc>
              <a:spcBef>
                <a:spcPts val="0"/>
              </a:spcBef>
              <a:buNone/>
            </a:pPr>
            <a:r>
              <a:rPr lang="it-IT" altLang="it-IT" b="1" dirty="0" smtClean="0">
                <a:solidFill>
                  <a:srgbClr val="0070C0"/>
                </a:solidFill>
              </a:rPr>
              <a:t>Modelli interpretativi classici: </a:t>
            </a:r>
          </a:p>
          <a:p>
            <a:pPr algn="just">
              <a:lnSpc>
                <a:spcPct val="90000"/>
              </a:lnSpc>
              <a:spcBef>
                <a:spcPts val="0"/>
              </a:spcBef>
            </a:pPr>
            <a:endParaRPr lang="it-IT" altLang="it-IT" b="1" dirty="0">
              <a:solidFill>
                <a:srgbClr val="0070C0"/>
              </a:solidFill>
            </a:endParaRPr>
          </a:p>
          <a:p>
            <a:pPr algn="just">
              <a:lnSpc>
                <a:spcPct val="90000"/>
              </a:lnSpc>
              <a:spcBef>
                <a:spcPts val="0"/>
              </a:spcBef>
              <a:buFont typeface="Arial" panose="020B0604020202020204" pitchFamily="34" charset="0"/>
              <a:buChar char="•"/>
            </a:pPr>
            <a:r>
              <a:rPr lang="it-IT" altLang="it-IT" dirty="0" smtClean="0"/>
              <a:t>Letture </a:t>
            </a:r>
            <a:r>
              <a:rPr lang="it-IT" altLang="it-IT" dirty="0"/>
              <a:t>assimilazioniste e </a:t>
            </a:r>
            <a:r>
              <a:rPr lang="it-IT" altLang="it-IT" dirty="0" smtClean="0"/>
              <a:t>neo-assimilazioniste </a:t>
            </a:r>
            <a:r>
              <a:rPr lang="it-IT" altLang="it-IT" dirty="0"/>
              <a:t>(Alba e Nee 1997, Brubaker </a:t>
            </a:r>
            <a:r>
              <a:rPr lang="it-IT" altLang="it-IT" dirty="0" smtClean="0"/>
              <a:t>2001): </a:t>
            </a:r>
            <a:r>
              <a:rPr lang="it-IT" altLang="it-IT" dirty="0" smtClean="0">
                <a:sym typeface="Wingdings" panose="05000000000000000000" pitchFamily="2" charset="2"/>
              </a:rPr>
              <a:t>assimilazione </a:t>
            </a:r>
            <a:r>
              <a:rPr lang="it-IT" altLang="it-IT" dirty="0">
                <a:sym typeface="Wingdings" panose="05000000000000000000" pitchFamily="2" charset="2"/>
              </a:rPr>
              <a:t>culturale, abbandono dell’identità ancestrale, sviluppo di identità “assimilative</a:t>
            </a:r>
            <a:r>
              <a:rPr lang="it-IT" altLang="it-IT" dirty="0" smtClean="0">
                <a:sym typeface="Wingdings" panose="05000000000000000000" pitchFamily="2" charset="2"/>
              </a:rPr>
              <a:t>”</a:t>
            </a:r>
            <a:endParaRPr lang="it-IT" altLang="it-IT" dirty="0"/>
          </a:p>
          <a:p>
            <a:pPr>
              <a:lnSpc>
                <a:spcPct val="90000"/>
              </a:lnSpc>
              <a:spcBef>
                <a:spcPts val="0"/>
              </a:spcBef>
              <a:buFont typeface="Arial" panose="020B0604020202020204" pitchFamily="34" charset="0"/>
              <a:buChar char="•"/>
            </a:pPr>
            <a:r>
              <a:rPr lang="it-IT" altLang="it-IT" dirty="0"/>
              <a:t>Letture strutturaliste (</a:t>
            </a:r>
            <a:r>
              <a:rPr lang="it-IT" altLang="it-IT" dirty="0" err="1"/>
              <a:t>Gans</a:t>
            </a:r>
            <a:r>
              <a:rPr lang="it-IT" altLang="it-IT" dirty="0"/>
              <a:t> 1992, </a:t>
            </a:r>
            <a:r>
              <a:rPr lang="it-IT" altLang="it-IT" dirty="0" err="1"/>
              <a:t>Piore</a:t>
            </a:r>
            <a:r>
              <a:rPr lang="it-IT" altLang="it-IT" dirty="0"/>
              <a:t> </a:t>
            </a:r>
            <a:r>
              <a:rPr lang="it-IT" altLang="it-IT" dirty="0" smtClean="0"/>
              <a:t>1979): </a:t>
            </a:r>
            <a:r>
              <a:rPr lang="it-IT" altLang="it-IT" dirty="0">
                <a:sym typeface="Wingdings" panose="05000000000000000000" pitchFamily="2" charset="2"/>
              </a:rPr>
              <a:t>S</a:t>
            </a:r>
            <a:r>
              <a:rPr lang="it-IT" altLang="it-IT" dirty="0" smtClean="0">
                <a:sym typeface="Wingdings" panose="05000000000000000000" pitchFamily="2" charset="2"/>
              </a:rPr>
              <a:t>econde </a:t>
            </a:r>
            <a:r>
              <a:rPr lang="it-IT" altLang="it-IT" dirty="0">
                <a:sym typeface="Wingdings" panose="05000000000000000000" pitchFamily="2" charset="2"/>
              </a:rPr>
              <a:t>generazioni condannate all’esclusione socio-economica, ribellione e sentimenti oppositivi, sviluppo di identità </a:t>
            </a:r>
            <a:r>
              <a:rPr lang="it-IT" altLang="it-IT" dirty="0" smtClean="0">
                <a:sym typeface="Wingdings" panose="05000000000000000000" pitchFamily="2" charset="2"/>
              </a:rPr>
              <a:t>etniche</a:t>
            </a:r>
          </a:p>
          <a:p>
            <a:pPr>
              <a:lnSpc>
                <a:spcPct val="90000"/>
              </a:lnSpc>
              <a:spcBef>
                <a:spcPts val="0"/>
              </a:spcBef>
              <a:buFont typeface="Arial" panose="020B0604020202020204" pitchFamily="34" charset="0"/>
              <a:buChar char="•"/>
            </a:pPr>
            <a:endParaRPr lang="it-IT" altLang="it-IT" dirty="0">
              <a:sym typeface="Wingdings" panose="05000000000000000000" pitchFamily="2" charset="2"/>
            </a:endParaRPr>
          </a:p>
          <a:p>
            <a:pPr marL="0" indent="0">
              <a:lnSpc>
                <a:spcPct val="90000"/>
              </a:lnSpc>
              <a:spcBef>
                <a:spcPts val="0"/>
              </a:spcBef>
              <a:buNone/>
            </a:pPr>
            <a:endParaRPr lang="it-IT" altLang="it-IT" b="1" dirty="0">
              <a:solidFill>
                <a:srgbClr val="0070C0"/>
              </a:solidFill>
              <a:sym typeface="Wingdings" panose="05000000000000000000" pitchFamily="2" charset="2"/>
            </a:endParaRPr>
          </a:p>
          <a:p>
            <a:pPr marL="0" indent="0">
              <a:lnSpc>
                <a:spcPct val="90000"/>
              </a:lnSpc>
              <a:spcBef>
                <a:spcPts val="0"/>
              </a:spcBef>
              <a:buNone/>
            </a:pPr>
            <a:r>
              <a:rPr lang="it-IT" altLang="it-IT" b="1" dirty="0">
                <a:solidFill>
                  <a:srgbClr val="0070C0"/>
                </a:solidFill>
                <a:sym typeface="Wingdings" panose="05000000000000000000" pitchFamily="2" charset="2"/>
              </a:rPr>
              <a:t>Modelli interpretativi recenti: </a:t>
            </a:r>
          </a:p>
          <a:p>
            <a:pPr marL="0" indent="0">
              <a:lnSpc>
                <a:spcPct val="90000"/>
              </a:lnSpc>
              <a:spcBef>
                <a:spcPts val="0"/>
              </a:spcBef>
              <a:buNone/>
              <a:defRPr/>
            </a:pPr>
            <a:endParaRPr lang="it-IT" b="1" i="1" dirty="0" smtClean="0"/>
          </a:p>
          <a:p>
            <a:pPr marL="0" indent="0">
              <a:lnSpc>
                <a:spcPct val="90000"/>
              </a:lnSpc>
              <a:spcBef>
                <a:spcPts val="0"/>
              </a:spcBef>
              <a:buNone/>
              <a:defRPr/>
            </a:pPr>
            <a:r>
              <a:rPr lang="it-IT" b="1" i="1" dirty="0" smtClean="0"/>
              <a:t>Teoria </a:t>
            </a:r>
            <a:r>
              <a:rPr lang="it-IT" b="1" i="1" dirty="0"/>
              <a:t>dell'assimilazione segmentata </a:t>
            </a:r>
            <a:r>
              <a:rPr lang="it-IT" dirty="0"/>
              <a:t>(</a:t>
            </a:r>
            <a:r>
              <a:rPr lang="it-IT" dirty="0" err="1"/>
              <a:t>Rumbaut</a:t>
            </a:r>
            <a:r>
              <a:rPr lang="it-IT" dirty="0"/>
              <a:t> 1997, </a:t>
            </a:r>
            <a:r>
              <a:rPr lang="it-IT" dirty="0" err="1"/>
              <a:t>Portes</a:t>
            </a:r>
            <a:r>
              <a:rPr lang="it-IT" dirty="0"/>
              <a:t> e </a:t>
            </a:r>
            <a:r>
              <a:rPr lang="it-IT" dirty="0" err="1"/>
              <a:t>Rumbaut</a:t>
            </a:r>
            <a:r>
              <a:rPr lang="it-IT" dirty="0"/>
              <a:t> 2006, Zhou 1997, etc.)</a:t>
            </a:r>
          </a:p>
          <a:p>
            <a:pPr>
              <a:lnSpc>
                <a:spcPct val="90000"/>
              </a:lnSpc>
              <a:spcBef>
                <a:spcPts val="0"/>
              </a:spcBef>
              <a:buNone/>
              <a:defRPr/>
            </a:pPr>
            <a:endParaRPr lang="it-IT" sz="1000" dirty="0"/>
          </a:p>
          <a:p>
            <a:pPr marL="182563" indent="0">
              <a:lnSpc>
                <a:spcPct val="90000"/>
              </a:lnSpc>
              <a:spcBef>
                <a:spcPts val="0"/>
              </a:spcBef>
              <a:buNone/>
              <a:defRPr/>
            </a:pPr>
            <a:r>
              <a:rPr lang="it-IT" u="sng" dirty="0" smtClean="0"/>
              <a:t>Tipi </a:t>
            </a:r>
            <a:r>
              <a:rPr lang="it-IT" u="sng" dirty="0"/>
              <a:t>di identità:</a:t>
            </a:r>
          </a:p>
          <a:p>
            <a:pPr marL="182563" indent="0">
              <a:lnSpc>
                <a:spcPct val="90000"/>
              </a:lnSpc>
              <a:spcBef>
                <a:spcPts val="0"/>
              </a:spcBef>
              <a:buNone/>
              <a:defRPr/>
            </a:pPr>
            <a:r>
              <a:rPr lang="it-IT" sz="1200" dirty="0"/>
              <a:t/>
            </a:r>
            <a:br>
              <a:rPr lang="it-IT" sz="1200" dirty="0"/>
            </a:br>
            <a:r>
              <a:rPr lang="it-IT" dirty="0"/>
              <a:t>1) identità di tipo assimilativo </a:t>
            </a:r>
            <a:r>
              <a:rPr lang="it-IT" dirty="0">
                <a:sym typeface="Wingdings" pitchFamily="2" charset="2"/>
              </a:rPr>
              <a:t> es: sono italiano</a:t>
            </a:r>
          </a:p>
          <a:p>
            <a:pPr marL="182563" indent="0">
              <a:lnSpc>
                <a:spcPct val="90000"/>
              </a:lnSpc>
              <a:spcBef>
                <a:spcPts val="0"/>
              </a:spcBef>
              <a:buNone/>
              <a:defRPr/>
            </a:pPr>
            <a:r>
              <a:rPr lang="it-IT" sz="1000" dirty="0"/>
              <a:t/>
            </a:r>
            <a:br>
              <a:rPr lang="it-IT" sz="1000" dirty="0"/>
            </a:br>
            <a:r>
              <a:rPr lang="it-IT" dirty="0"/>
              <a:t>2) identità legata alle origini etnico-nazionali </a:t>
            </a:r>
            <a:r>
              <a:rPr lang="it-IT" dirty="0">
                <a:sym typeface="Wingdings" pitchFamily="2" charset="2"/>
              </a:rPr>
              <a:t> </a:t>
            </a:r>
            <a:r>
              <a:rPr lang="it-IT" dirty="0"/>
              <a:t>es: sono cinese</a:t>
            </a:r>
          </a:p>
          <a:p>
            <a:pPr marL="182563" indent="0">
              <a:lnSpc>
                <a:spcPct val="90000"/>
              </a:lnSpc>
              <a:spcBef>
                <a:spcPts val="0"/>
              </a:spcBef>
              <a:buNone/>
              <a:defRPr/>
            </a:pPr>
            <a:r>
              <a:rPr lang="it-IT" sz="1000" dirty="0"/>
              <a:t/>
            </a:r>
            <a:br>
              <a:rPr lang="it-IT" sz="1000" dirty="0"/>
            </a:br>
            <a:r>
              <a:rPr lang="it-IT" dirty="0"/>
              <a:t>3) identità col trattino </a:t>
            </a:r>
            <a:r>
              <a:rPr lang="it-IT" dirty="0">
                <a:sym typeface="Wingdings" pitchFamily="2" charset="2"/>
              </a:rPr>
              <a:t> </a:t>
            </a:r>
            <a:r>
              <a:rPr lang="it-IT" dirty="0"/>
              <a:t>es: sono italo-cinese</a:t>
            </a:r>
          </a:p>
          <a:p>
            <a:pPr marL="182563" indent="0">
              <a:lnSpc>
                <a:spcPct val="90000"/>
              </a:lnSpc>
              <a:spcBef>
                <a:spcPts val="0"/>
              </a:spcBef>
              <a:buNone/>
              <a:defRPr/>
            </a:pPr>
            <a:endParaRPr lang="it-IT" sz="1000" dirty="0"/>
          </a:p>
          <a:p>
            <a:pPr marL="182563" indent="0">
              <a:lnSpc>
                <a:spcPct val="90000"/>
              </a:lnSpc>
              <a:spcBef>
                <a:spcPts val="0"/>
              </a:spcBef>
              <a:buNone/>
              <a:defRPr/>
            </a:pPr>
            <a:r>
              <a:rPr lang="it-IT" dirty="0"/>
              <a:t>4) identità pan-etnica </a:t>
            </a:r>
            <a:r>
              <a:rPr lang="it-IT" dirty="0">
                <a:sym typeface="Wingdings" pitchFamily="2" charset="2"/>
              </a:rPr>
              <a:t> </a:t>
            </a:r>
            <a:r>
              <a:rPr lang="it-IT" dirty="0"/>
              <a:t>es: sono latino </a:t>
            </a:r>
            <a:r>
              <a:rPr lang="it-IT" dirty="0" smtClean="0"/>
              <a:t>americano, arabo</a:t>
            </a:r>
            <a:endParaRPr lang="it-IT" dirty="0"/>
          </a:p>
          <a:p>
            <a:pPr marL="0" indent="0">
              <a:lnSpc>
                <a:spcPct val="90000"/>
              </a:lnSpc>
              <a:spcBef>
                <a:spcPts val="0"/>
              </a:spcBef>
              <a:buNone/>
            </a:pPr>
            <a:endParaRPr lang="it-IT" altLang="it-IT" dirty="0"/>
          </a:p>
        </p:txBody>
      </p:sp>
    </p:spTree>
    <p:extLst>
      <p:ext uri="{BB962C8B-B14F-4D97-AF65-F5344CB8AC3E}">
        <p14:creationId xmlns:p14="http://schemas.microsoft.com/office/powerpoint/2010/main" val="4108296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491319"/>
            <a:ext cx="9799093" cy="1501254"/>
          </a:xfrm>
        </p:spPr>
        <p:txBody>
          <a:bodyPr/>
          <a:lstStyle/>
          <a:p>
            <a:r>
              <a:rPr lang="it-IT" dirty="0" smtClean="0"/>
              <a:t/>
            </a:r>
            <a:br>
              <a:rPr lang="it-IT" dirty="0" smtClean="0"/>
            </a:br>
            <a:r>
              <a:rPr lang="it-IT" dirty="0" smtClean="0"/>
              <a:t/>
            </a:r>
            <a:br>
              <a:rPr lang="it-IT" dirty="0" smtClean="0"/>
            </a:br>
            <a:r>
              <a:rPr lang="it-IT" dirty="0" smtClean="0"/>
              <a:t>8. </a:t>
            </a:r>
            <a:r>
              <a:rPr lang="it-IT" dirty="0"/>
              <a:t>Percorsi di </a:t>
            </a:r>
            <a:r>
              <a:rPr lang="it-IT" dirty="0" smtClean="0"/>
              <a:t>inserimento </a:t>
            </a:r>
            <a:r>
              <a:rPr lang="it-IT" dirty="0"/>
              <a:t>nella società </a:t>
            </a:r>
            <a:r>
              <a:rPr lang="it-IT" dirty="0" smtClean="0"/>
              <a:t>e creazione dell’identità delle seconde</a:t>
            </a:r>
            <a:br>
              <a:rPr lang="it-IT" dirty="0" smtClean="0"/>
            </a:br>
            <a:r>
              <a:rPr lang="it-IT" dirty="0"/>
              <a:t> </a:t>
            </a:r>
            <a:r>
              <a:rPr lang="it-IT" dirty="0" smtClean="0"/>
              <a:t>           generazioni </a:t>
            </a:r>
            <a:r>
              <a:rPr lang="it-IT" sz="1600" dirty="0" smtClean="0"/>
              <a:t>(2)</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464024" y="2306471"/>
            <a:ext cx="11273051" cy="4394579"/>
          </a:xfrm>
        </p:spPr>
        <p:txBody>
          <a:bodyPr>
            <a:noAutofit/>
          </a:bodyPr>
          <a:lstStyle/>
          <a:p>
            <a:pPr marL="0" indent="0">
              <a:lnSpc>
                <a:spcPct val="90000"/>
              </a:lnSpc>
              <a:spcBef>
                <a:spcPts val="0"/>
              </a:spcBef>
              <a:buNone/>
            </a:pPr>
            <a:r>
              <a:rPr lang="it-IT" altLang="it-IT" b="1" dirty="0" smtClean="0">
                <a:solidFill>
                  <a:srgbClr val="0070C0"/>
                </a:solidFill>
                <a:sym typeface="Wingdings" panose="05000000000000000000" pitchFamily="2" charset="2"/>
              </a:rPr>
              <a:t>Modelli </a:t>
            </a:r>
            <a:r>
              <a:rPr lang="it-IT" altLang="it-IT" b="1" dirty="0">
                <a:solidFill>
                  <a:srgbClr val="0070C0"/>
                </a:solidFill>
                <a:sym typeface="Wingdings" panose="05000000000000000000" pitchFamily="2" charset="2"/>
              </a:rPr>
              <a:t>interpretativi recenti: </a:t>
            </a:r>
          </a:p>
          <a:p>
            <a:pPr marL="0" indent="0">
              <a:lnSpc>
                <a:spcPct val="90000"/>
              </a:lnSpc>
              <a:spcBef>
                <a:spcPts val="0"/>
              </a:spcBef>
              <a:buNone/>
              <a:defRPr/>
            </a:pPr>
            <a:endParaRPr lang="it-IT" sz="1000" b="1" i="1" dirty="0" smtClean="0"/>
          </a:p>
          <a:p>
            <a:pPr marL="0" indent="0" algn="just">
              <a:spcBef>
                <a:spcPts val="0"/>
              </a:spcBef>
              <a:buNone/>
              <a:defRPr/>
            </a:pPr>
            <a:r>
              <a:rPr lang="it-IT" b="1" i="1" dirty="0" err="1"/>
              <a:t>Trasnazionalismo</a:t>
            </a:r>
            <a:r>
              <a:rPr lang="it-IT" b="1" i="1" dirty="0"/>
              <a:t>-cosmopolitismo </a:t>
            </a:r>
            <a:r>
              <a:rPr lang="it-IT" dirty="0"/>
              <a:t>(</a:t>
            </a:r>
            <a:r>
              <a:rPr lang="it-IT" dirty="0" err="1"/>
              <a:t>Foner</a:t>
            </a:r>
            <a:r>
              <a:rPr lang="it-IT" dirty="0"/>
              <a:t> 2001, </a:t>
            </a:r>
            <a:r>
              <a:rPr lang="it-IT" dirty="0" err="1"/>
              <a:t>Wolf</a:t>
            </a:r>
            <a:r>
              <a:rPr lang="it-IT" dirty="0"/>
              <a:t> 2002, </a:t>
            </a:r>
            <a:r>
              <a:rPr lang="it-IT" dirty="0" err="1"/>
              <a:t>Levitt</a:t>
            </a:r>
            <a:r>
              <a:rPr lang="it-IT" dirty="0"/>
              <a:t> e </a:t>
            </a:r>
            <a:r>
              <a:rPr lang="it-IT" dirty="0" err="1"/>
              <a:t>Glick</a:t>
            </a:r>
            <a:r>
              <a:rPr lang="it-IT" dirty="0"/>
              <a:t> </a:t>
            </a:r>
            <a:r>
              <a:rPr lang="it-IT" dirty="0" err="1"/>
              <a:t>Schiller</a:t>
            </a:r>
            <a:r>
              <a:rPr lang="it-IT" dirty="0"/>
              <a:t> 2004 </a:t>
            </a:r>
            <a:r>
              <a:rPr lang="it-IT" dirty="0" err="1"/>
              <a:t>Hannerz</a:t>
            </a:r>
            <a:r>
              <a:rPr lang="it-IT" dirty="0"/>
              <a:t> 1992, etc</a:t>
            </a:r>
            <a:r>
              <a:rPr lang="it-IT" dirty="0" smtClean="0"/>
              <a:t>.):</a:t>
            </a:r>
            <a:endParaRPr lang="en-GB" dirty="0"/>
          </a:p>
          <a:p>
            <a:pPr algn="just">
              <a:spcBef>
                <a:spcPts val="0"/>
              </a:spcBef>
              <a:buFont typeface="Arial" panose="020B0604020202020204" pitchFamily="34" charset="0"/>
              <a:buChar char="•"/>
              <a:defRPr/>
            </a:pPr>
            <a:r>
              <a:rPr lang="en-GB" dirty="0" smtClean="0"/>
              <a:t>I </a:t>
            </a:r>
            <a:r>
              <a:rPr lang="en-GB" dirty="0" err="1"/>
              <a:t>migranti</a:t>
            </a:r>
            <a:r>
              <a:rPr lang="en-GB" dirty="0"/>
              <a:t> </a:t>
            </a:r>
            <a:r>
              <a:rPr lang="en-GB" dirty="0" err="1"/>
              <a:t>sono</a:t>
            </a:r>
            <a:r>
              <a:rPr lang="en-GB" dirty="0"/>
              <a:t> parte di </a:t>
            </a:r>
            <a:r>
              <a:rPr lang="en-GB" dirty="0" err="1"/>
              <a:t>comunità</a:t>
            </a:r>
            <a:r>
              <a:rPr lang="en-GB" dirty="0"/>
              <a:t> </a:t>
            </a:r>
            <a:r>
              <a:rPr lang="en-GB" dirty="0" err="1"/>
              <a:t>trasnazionali</a:t>
            </a:r>
            <a:r>
              <a:rPr lang="en-GB" dirty="0"/>
              <a:t>, </a:t>
            </a:r>
            <a:r>
              <a:rPr lang="en-GB" dirty="0" err="1"/>
              <a:t>spazi</a:t>
            </a:r>
            <a:r>
              <a:rPr lang="en-GB" dirty="0"/>
              <a:t> di </a:t>
            </a:r>
            <a:r>
              <a:rPr lang="en-GB" dirty="0" err="1"/>
              <a:t>immaginazione</a:t>
            </a:r>
            <a:r>
              <a:rPr lang="en-GB" dirty="0"/>
              <a:t> (</a:t>
            </a:r>
            <a:r>
              <a:rPr lang="en-GB" dirty="0" err="1"/>
              <a:t>Appadurai</a:t>
            </a:r>
            <a:r>
              <a:rPr lang="en-GB" dirty="0"/>
              <a:t> 2001), </a:t>
            </a:r>
            <a:r>
              <a:rPr lang="en-GB" dirty="0" err="1" smtClean="0"/>
              <a:t>comunità</a:t>
            </a:r>
            <a:r>
              <a:rPr lang="en-GB" dirty="0" smtClean="0"/>
              <a:t> </a:t>
            </a:r>
            <a:r>
              <a:rPr lang="en-GB" dirty="0" err="1"/>
              <a:t>immaginate</a:t>
            </a:r>
            <a:r>
              <a:rPr lang="en-GB" dirty="0"/>
              <a:t> (Anderson </a:t>
            </a:r>
            <a:r>
              <a:rPr lang="en-GB" dirty="0" smtClean="0"/>
              <a:t>1996)</a:t>
            </a:r>
          </a:p>
          <a:p>
            <a:pPr algn="just">
              <a:spcBef>
                <a:spcPts val="0"/>
              </a:spcBef>
              <a:buFont typeface="Arial" panose="020B0604020202020204" pitchFamily="34" charset="0"/>
              <a:buChar char="•"/>
              <a:defRPr/>
            </a:pPr>
            <a:r>
              <a:rPr lang="it-IT" dirty="0"/>
              <a:t>I</a:t>
            </a:r>
            <a:r>
              <a:rPr lang="it-IT" dirty="0" smtClean="0"/>
              <a:t>mmersione </a:t>
            </a:r>
            <a:r>
              <a:rPr lang="it-IT" dirty="0"/>
              <a:t>nelle pratiche e nelle reti delle comunità trasnazionali </a:t>
            </a:r>
            <a:r>
              <a:rPr lang="it-IT" dirty="0">
                <a:sym typeface="Wingdings" pitchFamily="2" charset="2"/>
              </a:rPr>
              <a:t> a</a:t>
            </a:r>
            <a:r>
              <a:rPr lang="it-IT" dirty="0"/>
              <a:t>nche i giovani immigrati sono</a:t>
            </a:r>
            <a:r>
              <a:rPr lang="en-GB" dirty="0"/>
              <a:t> </a:t>
            </a:r>
            <a:r>
              <a:rPr lang="en-GB" dirty="0" err="1" smtClean="0"/>
              <a:t>immersi</a:t>
            </a:r>
            <a:r>
              <a:rPr lang="en-GB" dirty="0" smtClean="0"/>
              <a:t> </a:t>
            </a:r>
            <a:r>
              <a:rPr lang="en-GB" dirty="0"/>
              <a:t>in </a:t>
            </a:r>
            <a:r>
              <a:rPr lang="en-GB" dirty="0" err="1"/>
              <a:t>queste</a:t>
            </a:r>
            <a:r>
              <a:rPr lang="en-GB" dirty="0"/>
              <a:t> </a:t>
            </a:r>
            <a:r>
              <a:rPr lang="en-GB" dirty="0" err="1"/>
              <a:t>pratiche</a:t>
            </a:r>
            <a:r>
              <a:rPr lang="en-GB" dirty="0"/>
              <a:t> e network </a:t>
            </a:r>
            <a:r>
              <a:rPr lang="en-GB" dirty="0" err="1"/>
              <a:t>transnazionali</a:t>
            </a:r>
            <a:r>
              <a:rPr lang="en-GB" dirty="0"/>
              <a:t> (</a:t>
            </a:r>
            <a:r>
              <a:rPr lang="en-GB" dirty="0" err="1"/>
              <a:t>anche</a:t>
            </a:r>
            <a:r>
              <a:rPr lang="en-GB" dirty="0"/>
              <a:t> se in </a:t>
            </a:r>
            <a:r>
              <a:rPr lang="en-GB" dirty="0" err="1"/>
              <a:t>maniera</a:t>
            </a:r>
            <a:r>
              <a:rPr lang="en-GB" dirty="0"/>
              <a:t> </a:t>
            </a:r>
            <a:r>
              <a:rPr lang="en-GB" dirty="0" err="1"/>
              <a:t>differente</a:t>
            </a:r>
            <a:r>
              <a:rPr lang="en-GB" dirty="0"/>
              <a:t> </a:t>
            </a:r>
            <a:r>
              <a:rPr lang="en-GB" dirty="0" err="1"/>
              <a:t>dalle</a:t>
            </a:r>
            <a:r>
              <a:rPr lang="en-GB" dirty="0"/>
              <a:t> prime </a:t>
            </a:r>
            <a:r>
              <a:rPr lang="en-GB" dirty="0" err="1"/>
              <a:t>generazioni</a:t>
            </a:r>
            <a:r>
              <a:rPr lang="en-GB" dirty="0" smtClean="0"/>
              <a:t>)</a:t>
            </a:r>
          </a:p>
          <a:p>
            <a:pPr marL="0" indent="0" algn="just">
              <a:spcBef>
                <a:spcPts val="0"/>
              </a:spcBef>
              <a:buNone/>
              <a:defRPr/>
            </a:pPr>
            <a:endParaRPr lang="en-GB" dirty="0"/>
          </a:p>
          <a:p>
            <a:pPr marL="0" indent="0">
              <a:lnSpc>
                <a:spcPct val="90000"/>
              </a:lnSpc>
              <a:spcBef>
                <a:spcPts val="0"/>
              </a:spcBef>
              <a:buNone/>
            </a:pPr>
            <a:r>
              <a:rPr lang="it-IT" altLang="it-IT" b="1" dirty="0">
                <a:solidFill>
                  <a:srgbClr val="0070C0"/>
                </a:solidFill>
                <a:sym typeface="Wingdings" panose="05000000000000000000" pitchFamily="2" charset="2"/>
              </a:rPr>
              <a:t>Percorsi di costruzione dell’identità</a:t>
            </a:r>
            <a:r>
              <a:rPr lang="it-IT" altLang="it-IT" b="1" dirty="0" smtClean="0">
                <a:solidFill>
                  <a:srgbClr val="0070C0"/>
                </a:solidFill>
                <a:sym typeface="Wingdings" panose="05000000000000000000" pitchFamily="2" charset="2"/>
              </a:rPr>
              <a:t>:</a:t>
            </a:r>
            <a:endParaRPr lang="it-IT" altLang="it-IT" b="1" dirty="0">
              <a:solidFill>
                <a:srgbClr val="0070C0"/>
              </a:solidFill>
              <a:sym typeface="Wingdings" panose="05000000000000000000" pitchFamily="2" charset="2"/>
            </a:endParaRP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Legata alle </a:t>
            </a:r>
            <a:r>
              <a:rPr lang="it-IT" altLang="it-IT" dirty="0" smtClean="0">
                <a:solidFill>
                  <a:schemeClr val="tx1"/>
                </a:solidFill>
                <a:sym typeface="Wingdings" panose="05000000000000000000" pitchFamily="2" charset="2"/>
              </a:rPr>
              <a:t>origini o Rifiuto </a:t>
            </a:r>
            <a:r>
              <a:rPr lang="it-IT" altLang="it-IT" dirty="0">
                <a:solidFill>
                  <a:schemeClr val="tx1"/>
                </a:solidFill>
                <a:sym typeface="Wingdings" panose="05000000000000000000" pitchFamily="2" charset="2"/>
              </a:rPr>
              <a:t>delle origini</a:t>
            </a: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Appartenenza generazionale</a:t>
            </a: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Appartenenza all’umanità</a:t>
            </a: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Appartenenza a «culture globali»</a:t>
            </a: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Doppia appartenenza</a:t>
            </a:r>
          </a:p>
          <a:p>
            <a:pPr>
              <a:lnSpc>
                <a:spcPct val="90000"/>
              </a:lnSpc>
              <a:spcBef>
                <a:spcPts val="0"/>
              </a:spcBef>
              <a:buFont typeface="Arial" panose="020B0604020202020204" pitchFamily="34" charset="0"/>
              <a:buChar char="•"/>
            </a:pPr>
            <a:r>
              <a:rPr lang="it-IT" altLang="it-IT" dirty="0">
                <a:solidFill>
                  <a:schemeClr val="tx1"/>
                </a:solidFill>
                <a:sym typeface="Wingdings" panose="05000000000000000000" pitchFamily="2" charset="2"/>
              </a:rPr>
              <a:t>Appartenenze </a:t>
            </a:r>
            <a:r>
              <a:rPr lang="it-IT" altLang="it-IT" dirty="0" smtClean="0">
                <a:solidFill>
                  <a:schemeClr val="tx1"/>
                </a:solidFill>
                <a:sym typeface="Wingdings" panose="05000000000000000000" pitchFamily="2" charset="2"/>
              </a:rPr>
              <a:t>multiple</a:t>
            </a:r>
            <a:endParaRPr lang="it-IT" dirty="0"/>
          </a:p>
        </p:txBody>
      </p:sp>
    </p:spTree>
    <p:extLst>
      <p:ext uri="{BB962C8B-B14F-4D97-AF65-F5344CB8AC3E}">
        <p14:creationId xmlns:p14="http://schemas.microsoft.com/office/powerpoint/2010/main" val="1444349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8740" y="494676"/>
            <a:ext cx="9826388" cy="1424066"/>
          </a:xfrm>
        </p:spPr>
        <p:txBody>
          <a:bodyPr/>
          <a:lstStyle/>
          <a:p>
            <a:pPr lvl="0"/>
            <a:r>
              <a:rPr lang="it-IT" dirty="0" smtClean="0"/>
              <a:t/>
            </a:r>
            <a:br>
              <a:rPr lang="it-IT" dirty="0" smtClean="0"/>
            </a:br>
            <a:r>
              <a:rPr lang="it-IT" dirty="0" smtClean="0"/>
              <a:t>9. Cittadinanza formale e cittadinanza informale </a:t>
            </a:r>
            <a:r>
              <a:rPr lang="it-IT" sz="1600" dirty="0" smtClean="0"/>
              <a:t>(1)</a:t>
            </a:r>
            <a:r>
              <a:rPr lang="it-IT" dirty="0"/>
              <a:t/>
            </a:r>
            <a:br>
              <a:rPr lang="it-IT" dirty="0"/>
            </a:br>
            <a:endParaRPr lang="it-IT" dirty="0"/>
          </a:p>
        </p:txBody>
      </p:sp>
      <p:sp>
        <p:nvSpPr>
          <p:cNvPr id="3" name="Segnaposto contenuto 2"/>
          <p:cNvSpPr>
            <a:spLocks noGrp="1"/>
          </p:cNvSpPr>
          <p:nvPr>
            <p:ph idx="1"/>
          </p:nvPr>
        </p:nvSpPr>
        <p:spPr>
          <a:xfrm>
            <a:off x="464024" y="2383435"/>
            <a:ext cx="11273051" cy="4107305"/>
          </a:xfrm>
        </p:spPr>
        <p:txBody>
          <a:bodyPr>
            <a:normAutofit fontScale="92500" lnSpcReduction="10000"/>
          </a:bodyPr>
          <a:lstStyle/>
          <a:p>
            <a:pPr lvl="0">
              <a:buFont typeface="Arial" panose="020B0604020202020204" pitchFamily="34" charset="0"/>
              <a:buChar char="•"/>
            </a:pPr>
            <a:r>
              <a:rPr lang="it-IT" sz="2400" dirty="0" smtClean="0">
                <a:solidFill>
                  <a:srgbClr val="0070C0"/>
                </a:solidFill>
              </a:rPr>
              <a:t>Cittadinanza formale: </a:t>
            </a:r>
            <a:r>
              <a:rPr lang="it-IT" sz="2400" dirty="0" smtClean="0">
                <a:solidFill>
                  <a:schemeClr val="tx1"/>
                </a:solidFill>
              </a:rPr>
              <a:t>acquisizione della cittadinanza italiana</a:t>
            </a:r>
          </a:p>
          <a:p>
            <a:pPr marL="0" lvl="0" indent="0">
              <a:buNone/>
            </a:pPr>
            <a:r>
              <a:rPr lang="it-IT" sz="2400" dirty="0" smtClean="0">
                <a:solidFill>
                  <a:schemeClr val="tx1"/>
                </a:solidFill>
              </a:rPr>
              <a:t>In Italia la cittadinanza si acquisisce per </a:t>
            </a:r>
            <a:r>
              <a:rPr lang="it-IT" sz="2400" i="1" dirty="0" smtClean="0">
                <a:solidFill>
                  <a:schemeClr val="tx1"/>
                </a:solidFill>
              </a:rPr>
              <a:t>ius sanguinis </a:t>
            </a:r>
            <a:r>
              <a:rPr lang="it-IT" sz="2400" dirty="0" smtClean="0">
                <a:solidFill>
                  <a:schemeClr val="tx1"/>
                </a:solidFill>
              </a:rPr>
              <a:t>e non per </a:t>
            </a:r>
            <a:r>
              <a:rPr lang="it-IT" sz="2400" i="1" dirty="0" smtClean="0">
                <a:solidFill>
                  <a:schemeClr val="tx1"/>
                </a:solidFill>
              </a:rPr>
              <a:t>ius soli</a:t>
            </a:r>
            <a:r>
              <a:rPr lang="it-IT" sz="2400" dirty="0" smtClean="0">
                <a:solidFill>
                  <a:schemeClr val="tx1"/>
                </a:solidFill>
              </a:rPr>
              <a:t>: i giovani di origine straniera nati in Italia quindi non acquistano la cittadinanza italiana alla nascita ma, per la legge 91/1992, possono richiederla al compimento del 18esimo anno d’età ed entro il 19esimo, se soggiornanti regolarmente in Italia dalla nascita. Procedura lunga, burocratica e legata alla discrezione delle autorita’.</a:t>
            </a:r>
          </a:p>
          <a:p>
            <a:pPr marL="0" lvl="0" indent="0">
              <a:buNone/>
            </a:pPr>
            <a:r>
              <a:rPr lang="it-IT" sz="2400" dirty="0" smtClean="0">
                <a:solidFill>
                  <a:schemeClr val="tx1"/>
                </a:solidFill>
              </a:rPr>
              <a:t>Negli anni diverse sono state le proposte di legge presentate in Parlamento, nell’ottica di una modifica dello </a:t>
            </a:r>
            <a:r>
              <a:rPr lang="it-IT" sz="2400" i="1" dirty="0" smtClean="0">
                <a:solidFill>
                  <a:schemeClr val="tx1"/>
                </a:solidFill>
              </a:rPr>
              <a:t>ius sanguinis</a:t>
            </a:r>
            <a:r>
              <a:rPr lang="it-IT" sz="2400" dirty="0" smtClean="0">
                <a:solidFill>
                  <a:schemeClr val="tx1"/>
                </a:solidFill>
              </a:rPr>
              <a:t>.</a:t>
            </a:r>
          </a:p>
          <a:p>
            <a:pPr marL="0" lvl="0" indent="0">
              <a:buNone/>
            </a:pPr>
            <a:r>
              <a:rPr lang="it-IT" sz="2400" dirty="0" smtClean="0">
                <a:solidFill>
                  <a:schemeClr val="tx1"/>
                </a:solidFill>
              </a:rPr>
              <a:t>Attualmente è in discussione una nuova proposta di legge sulla cittadinanza, che vincola lo </a:t>
            </a:r>
            <a:r>
              <a:rPr lang="it-IT" sz="2400" i="1" dirty="0" smtClean="0">
                <a:solidFill>
                  <a:schemeClr val="tx1"/>
                </a:solidFill>
              </a:rPr>
              <a:t>ius soli</a:t>
            </a:r>
            <a:r>
              <a:rPr lang="it-IT" sz="2400" dirty="0" smtClean="0">
                <a:solidFill>
                  <a:schemeClr val="tx1"/>
                </a:solidFill>
              </a:rPr>
              <a:t> a un principio di </a:t>
            </a:r>
            <a:r>
              <a:rPr lang="it-IT" sz="2400" i="1" dirty="0" smtClean="0">
                <a:solidFill>
                  <a:schemeClr val="tx1"/>
                </a:solidFill>
              </a:rPr>
              <a:t>ius </a:t>
            </a:r>
            <a:r>
              <a:rPr lang="it-IT" sz="2400" i="1" dirty="0" smtClean="0">
                <a:solidFill>
                  <a:schemeClr val="tx1"/>
                </a:solidFill>
              </a:rPr>
              <a:t>culturae </a:t>
            </a:r>
            <a:r>
              <a:rPr lang="it-IT" sz="2400" dirty="0" smtClean="0">
                <a:solidFill>
                  <a:schemeClr val="tx1"/>
                </a:solidFill>
              </a:rPr>
              <a:t>approvata alla Camera nell’ottobre 2015, andrà in discussione al Senato a gennaio 2016.</a:t>
            </a:r>
            <a:endParaRPr lang="it-IT" sz="2400" dirty="0" smtClean="0">
              <a:solidFill>
                <a:srgbClr val="0070C0"/>
              </a:solidFill>
            </a:endParaRPr>
          </a:p>
          <a:p>
            <a:pPr marL="0" lvl="0" indent="0">
              <a:buNone/>
            </a:pPr>
            <a:endParaRPr lang="it-IT" dirty="0">
              <a:solidFill>
                <a:srgbClr val="FF0000"/>
              </a:solidFill>
            </a:endParaRPr>
          </a:p>
        </p:txBody>
      </p:sp>
    </p:spTree>
    <p:extLst>
      <p:ext uri="{BB962C8B-B14F-4D97-AF65-F5344CB8AC3E}">
        <p14:creationId xmlns:p14="http://schemas.microsoft.com/office/powerpoint/2010/main" val="3066924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8740" y="494676"/>
            <a:ext cx="9826388" cy="1424066"/>
          </a:xfrm>
        </p:spPr>
        <p:txBody>
          <a:bodyPr/>
          <a:lstStyle/>
          <a:p>
            <a:pPr lvl="0"/>
            <a:r>
              <a:rPr lang="it-IT" dirty="0" smtClean="0"/>
              <a:t/>
            </a:r>
            <a:br>
              <a:rPr lang="it-IT" dirty="0" smtClean="0"/>
            </a:br>
            <a:r>
              <a:rPr lang="it-IT" dirty="0" smtClean="0"/>
              <a:t>9. Cittadinanza formale e cittadinanza informale </a:t>
            </a:r>
            <a:r>
              <a:rPr lang="it-IT" sz="1600" dirty="0" smtClean="0"/>
              <a:t>(2)</a:t>
            </a:r>
            <a:r>
              <a:rPr lang="it-IT" dirty="0"/>
              <a:t/>
            </a:r>
            <a:br>
              <a:rPr lang="it-IT" dirty="0"/>
            </a:br>
            <a:endParaRPr lang="it-IT" dirty="0"/>
          </a:p>
        </p:txBody>
      </p:sp>
      <p:sp>
        <p:nvSpPr>
          <p:cNvPr id="3" name="Segnaposto contenuto 2"/>
          <p:cNvSpPr>
            <a:spLocks noGrp="1"/>
          </p:cNvSpPr>
          <p:nvPr>
            <p:ph idx="1"/>
          </p:nvPr>
        </p:nvSpPr>
        <p:spPr>
          <a:xfrm>
            <a:off x="464024" y="2383435"/>
            <a:ext cx="11273051" cy="4287188"/>
          </a:xfrm>
        </p:spPr>
        <p:txBody>
          <a:bodyPr>
            <a:normAutofit fontScale="85000" lnSpcReduction="10000"/>
          </a:bodyPr>
          <a:lstStyle/>
          <a:p>
            <a:pPr lvl="0">
              <a:spcBef>
                <a:spcPts val="600"/>
              </a:spcBef>
              <a:buFont typeface="Arial" panose="020B0604020202020204" pitchFamily="34" charset="0"/>
              <a:buChar char="•"/>
            </a:pPr>
            <a:r>
              <a:rPr lang="it-IT" sz="2400" dirty="0" smtClean="0">
                <a:solidFill>
                  <a:srgbClr val="0070C0"/>
                </a:solidFill>
              </a:rPr>
              <a:t>Cittadinanza informale </a:t>
            </a:r>
            <a:r>
              <a:rPr lang="it-IT" sz="2400" dirty="0" smtClean="0">
                <a:solidFill>
                  <a:schemeClr val="tx1"/>
                </a:solidFill>
              </a:rPr>
              <a:t>legata a sentimenti di appartenenza: cittadinanza dal basso</a:t>
            </a:r>
          </a:p>
          <a:p>
            <a:pPr marL="0" lvl="0" indent="0">
              <a:spcBef>
                <a:spcPts val="600"/>
              </a:spcBef>
              <a:buNone/>
            </a:pPr>
            <a:endParaRPr lang="it-IT" sz="1100" dirty="0" smtClean="0">
              <a:solidFill>
                <a:schemeClr val="tx1"/>
              </a:solidFill>
            </a:endParaRPr>
          </a:p>
          <a:p>
            <a:pPr marL="0" indent="0" algn="just">
              <a:spcBef>
                <a:spcPts val="600"/>
              </a:spcBef>
              <a:buNone/>
            </a:pPr>
            <a:r>
              <a:rPr lang="it-IT" sz="2400" b="1" i="1" dirty="0" smtClean="0">
                <a:solidFill>
                  <a:srgbClr val="0070C0"/>
                </a:solidFill>
              </a:rPr>
              <a:t>Processi di </a:t>
            </a:r>
            <a:r>
              <a:rPr lang="it-IT" sz="2400" b="1" i="1" dirty="0" err="1" smtClean="0">
                <a:solidFill>
                  <a:srgbClr val="0070C0"/>
                </a:solidFill>
              </a:rPr>
              <a:t>cittadinizzazione</a:t>
            </a:r>
            <a:r>
              <a:rPr lang="it-IT" sz="2400" b="1" i="1" dirty="0" smtClean="0">
                <a:solidFill>
                  <a:srgbClr val="0070C0"/>
                </a:solidFill>
              </a:rPr>
              <a:t> </a:t>
            </a:r>
            <a:r>
              <a:rPr lang="it-IT" sz="2400" dirty="0" smtClean="0">
                <a:solidFill>
                  <a:schemeClr val="tx1"/>
                </a:solidFill>
              </a:rPr>
              <a:t>(</a:t>
            </a:r>
            <a:r>
              <a:rPr lang="it-IT" sz="2400" dirty="0" err="1" smtClean="0">
                <a:solidFill>
                  <a:schemeClr val="tx1"/>
                </a:solidFill>
              </a:rPr>
              <a:t>Bastanier</a:t>
            </a:r>
            <a:r>
              <a:rPr lang="it-IT" sz="2400" dirty="0" smtClean="0">
                <a:solidFill>
                  <a:schemeClr val="tx1"/>
                </a:solidFill>
              </a:rPr>
              <a:t> e </a:t>
            </a:r>
            <a:r>
              <a:rPr lang="it-IT" sz="2400" dirty="0" err="1" smtClean="0">
                <a:solidFill>
                  <a:schemeClr val="tx1"/>
                </a:solidFill>
              </a:rPr>
              <a:t>Dassetto</a:t>
            </a:r>
            <a:r>
              <a:rPr lang="it-IT" sz="2400" dirty="0" smtClean="0">
                <a:solidFill>
                  <a:schemeClr val="tx1"/>
                </a:solidFill>
              </a:rPr>
              <a:t>, 1990): </a:t>
            </a:r>
            <a:r>
              <a:rPr lang="it-IT" sz="2000" dirty="0"/>
              <a:t>rappresenta un percorso che il soggetto compie attraverso delle pratiche </a:t>
            </a:r>
            <a:r>
              <a:rPr lang="it-IT" sz="2000" dirty="0" smtClean="0"/>
              <a:t>individuali - per </a:t>
            </a:r>
            <a:r>
              <a:rPr lang="it-IT" sz="2000" dirty="0"/>
              <a:t>esempio, </a:t>
            </a:r>
            <a:r>
              <a:rPr lang="it-IT" sz="2000" dirty="0" smtClean="0"/>
              <a:t>le </a:t>
            </a:r>
            <a:r>
              <a:rPr lang="it-IT" sz="2000" dirty="0"/>
              <a:t>relazioni sociali che l’immigrato intraprende, </a:t>
            </a:r>
            <a:r>
              <a:rPr lang="it-IT" sz="2000" dirty="0" smtClean="0"/>
              <a:t>l’utilizzo </a:t>
            </a:r>
            <a:r>
              <a:rPr lang="it-IT" sz="2000" dirty="0"/>
              <a:t>della lingua, </a:t>
            </a:r>
            <a:r>
              <a:rPr lang="it-IT" sz="2000" dirty="0" smtClean="0"/>
              <a:t>la </a:t>
            </a:r>
            <a:r>
              <a:rPr lang="it-IT" sz="2000" dirty="0"/>
              <a:t>frequenza o meno dei rientri nel paese d’origine e nel legame che mantiene con questo, </a:t>
            </a:r>
            <a:r>
              <a:rPr lang="it-IT" sz="2000" dirty="0" smtClean="0"/>
              <a:t>la </a:t>
            </a:r>
            <a:r>
              <a:rPr lang="it-IT" sz="2000" dirty="0"/>
              <a:t>partecipazione ad associazioni o a sindacati, etc. </a:t>
            </a:r>
            <a:r>
              <a:rPr lang="it-IT" sz="2000" dirty="0" smtClean="0"/>
              <a:t>-. Riguarda la </a:t>
            </a:r>
            <a:r>
              <a:rPr lang="it-IT" sz="2000" dirty="0"/>
              <a:t>relazione che l’immigrato instaura con lo spazio fisico (geografico) e sociale del luogo in cui </a:t>
            </a:r>
            <a:r>
              <a:rPr lang="it-IT" sz="2000" dirty="0" smtClean="0"/>
              <a:t>vive. </a:t>
            </a:r>
          </a:p>
          <a:p>
            <a:pPr marL="0" indent="0" algn="just">
              <a:spcBef>
                <a:spcPts val="600"/>
              </a:spcBef>
              <a:buNone/>
            </a:pPr>
            <a:endParaRPr lang="it-IT" sz="1200" i="1" dirty="0">
              <a:solidFill>
                <a:schemeClr val="tx1"/>
              </a:solidFill>
            </a:endParaRPr>
          </a:p>
          <a:p>
            <a:pPr marL="0" indent="0" algn="just">
              <a:spcBef>
                <a:spcPts val="600"/>
              </a:spcBef>
              <a:buNone/>
            </a:pPr>
            <a:r>
              <a:rPr lang="it-IT" sz="2400" b="1" i="1" dirty="0" smtClean="0">
                <a:solidFill>
                  <a:srgbClr val="0070C0"/>
                </a:solidFill>
              </a:rPr>
              <a:t>Atti di cittadinanza </a:t>
            </a:r>
            <a:r>
              <a:rPr lang="it-IT" sz="2400" dirty="0" smtClean="0">
                <a:solidFill>
                  <a:schemeClr val="tx1"/>
                </a:solidFill>
              </a:rPr>
              <a:t>(</a:t>
            </a:r>
            <a:r>
              <a:rPr lang="it-IT" sz="2400" dirty="0" err="1" smtClean="0">
                <a:solidFill>
                  <a:schemeClr val="tx1"/>
                </a:solidFill>
              </a:rPr>
              <a:t>Isin</a:t>
            </a:r>
            <a:r>
              <a:rPr lang="it-IT" sz="2400" dirty="0" smtClean="0">
                <a:solidFill>
                  <a:schemeClr val="tx1"/>
                </a:solidFill>
              </a:rPr>
              <a:t> e Nielsen, 2008</a:t>
            </a:r>
            <a:r>
              <a:rPr lang="it-IT" sz="2600" dirty="0" smtClean="0">
                <a:solidFill>
                  <a:schemeClr val="tx1"/>
                </a:solidFill>
              </a:rPr>
              <a:t>): </a:t>
            </a:r>
            <a:r>
              <a:rPr lang="it-IT" sz="2100" dirty="0"/>
              <a:t>atti sia individuali che collettivi </a:t>
            </a:r>
            <a:r>
              <a:rPr lang="it-IT" sz="2100" dirty="0" smtClean="0"/>
              <a:t>che </a:t>
            </a:r>
            <a:r>
              <a:rPr lang="it-IT" sz="2100" dirty="0"/>
              <a:t>«costituiscono la condizione esistenziale di possibilità di agire» </a:t>
            </a:r>
            <a:r>
              <a:rPr lang="it-IT" sz="2100" dirty="0" smtClean="0"/>
              <a:t>da </a:t>
            </a:r>
            <a:r>
              <a:rPr lang="it-IT" sz="2100" dirty="0"/>
              <a:t>parte </a:t>
            </a:r>
            <a:r>
              <a:rPr lang="it-IT" sz="2100" dirty="0" smtClean="0"/>
              <a:t>della persona. Sono ad esempio: </a:t>
            </a:r>
            <a:r>
              <a:rPr lang="it-IT" sz="2100" dirty="0"/>
              <a:t>atti di cittadinanza civile, cioè la richiesta e l’acquisizione di status giuridici – dal permesso di soggiorno all’ottenimento della cittadinanza –, atti di cittadinanza economica, come l’ottenimento di un contratto di lavoro regolare, il mettersi in proprio o creare una società; atti di cittadinanza sociale, tramite l’accesso ai servizi di welfare; atti di cittadinanza educativa, cioè frequentare corsi, conseguire attestazioni e certificati; atti di cittadinanza politica, attraverso la partecipazione a iniziative pubbliche per la richiesta di diritti</a:t>
            </a:r>
            <a:r>
              <a:rPr lang="it-IT" sz="2100" dirty="0" smtClean="0"/>
              <a:t>.</a:t>
            </a:r>
            <a:endParaRPr lang="it-IT" sz="2400" i="1" dirty="0" smtClean="0">
              <a:solidFill>
                <a:schemeClr val="tx1"/>
              </a:solidFill>
            </a:endParaRPr>
          </a:p>
          <a:p>
            <a:pPr marL="0" lvl="0" indent="0">
              <a:buNone/>
            </a:pPr>
            <a:endParaRPr lang="it-IT" dirty="0">
              <a:solidFill>
                <a:srgbClr val="FF0000"/>
              </a:solidFill>
            </a:endParaRPr>
          </a:p>
        </p:txBody>
      </p:sp>
    </p:spTree>
    <p:extLst>
      <p:ext uri="{BB962C8B-B14F-4D97-AF65-F5344CB8AC3E}">
        <p14:creationId xmlns:p14="http://schemas.microsoft.com/office/powerpoint/2010/main" val="313792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breve premessa metodologica…</a:t>
            </a:r>
            <a:endParaRPr lang="it-IT" dirty="0"/>
          </a:p>
        </p:txBody>
      </p:sp>
      <p:sp>
        <p:nvSpPr>
          <p:cNvPr id="3" name="Segnaposto contenuto 2"/>
          <p:cNvSpPr>
            <a:spLocks noGrp="1"/>
          </p:cNvSpPr>
          <p:nvPr>
            <p:ph idx="1"/>
          </p:nvPr>
        </p:nvSpPr>
        <p:spPr>
          <a:xfrm>
            <a:off x="504966" y="2538483"/>
            <a:ext cx="11150221" cy="3684895"/>
          </a:xfrm>
        </p:spPr>
        <p:txBody>
          <a:bodyPr>
            <a:normAutofit/>
          </a:bodyPr>
          <a:lstStyle/>
          <a:p>
            <a:pPr lvl="0">
              <a:buFont typeface="Arial" panose="020B0604020202020204" pitchFamily="34" charset="0"/>
              <a:buChar char="•"/>
              <a:defRPr sz="1800"/>
            </a:pPr>
            <a:r>
              <a:rPr lang="it-IT" sz="2800" dirty="0"/>
              <a:t>I mass media (radio, TV, stampa e social media) usano spesso termini quali Nazione, Stato, Paese come </a:t>
            </a:r>
            <a:r>
              <a:rPr lang="it-IT" sz="2800" dirty="0" smtClean="0"/>
              <a:t>sinonimi</a:t>
            </a:r>
            <a:endParaRPr lang="it-IT" sz="2800" dirty="0"/>
          </a:p>
          <a:p>
            <a:pPr marL="0" lvl="0" indent="0">
              <a:buNone/>
              <a:defRPr sz="1800"/>
            </a:pPr>
            <a:endParaRPr lang="it-IT" sz="2800" dirty="0"/>
          </a:p>
          <a:p>
            <a:pPr lvl="0">
              <a:buFont typeface="Arial" panose="020B0604020202020204" pitchFamily="34" charset="0"/>
              <a:buChar char="•"/>
              <a:defRPr sz="1800"/>
            </a:pPr>
            <a:r>
              <a:rPr lang="it-IT" sz="2800" dirty="0"/>
              <a:t>La geografia politica, il diritto internazionale e </a:t>
            </a:r>
            <a:r>
              <a:rPr lang="it-IT" sz="2800" dirty="0" smtClean="0"/>
              <a:t>la </a:t>
            </a:r>
            <a:r>
              <a:rPr lang="it-IT" sz="2800" dirty="0"/>
              <a:t>scienza politica ci ricordano tuttavia che questi sono termini dai significati ben distinti</a:t>
            </a:r>
          </a:p>
        </p:txBody>
      </p:sp>
    </p:spTree>
    <p:extLst>
      <p:ext uri="{BB962C8B-B14F-4D97-AF65-F5344CB8AC3E}">
        <p14:creationId xmlns:p14="http://schemas.microsoft.com/office/powerpoint/2010/main" val="13202060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2433" y="973668"/>
            <a:ext cx="9113933" cy="706964"/>
          </a:xfrm>
        </p:spPr>
        <p:txBody>
          <a:bodyPr/>
          <a:lstStyle/>
          <a:p>
            <a:r>
              <a:rPr lang="it-IT" dirty="0" smtClean="0"/>
              <a:t>Riferimenti bibliografici: I parte</a:t>
            </a:r>
            <a:endParaRPr lang="it-IT" dirty="0"/>
          </a:p>
        </p:txBody>
      </p:sp>
      <p:sp>
        <p:nvSpPr>
          <p:cNvPr id="4" name="Segnaposto contenuto 3"/>
          <p:cNvSpPr>
            <a:spLocks noGrp="1"/>
          </p:cNvSpPr>
          <p:nvPr>
            <p:ph idx="1"/>
          </p:nvPr>
        </p:nvSpPr>
        <p:spPr>
          <a:xfrm>
            <a:off x="504966" y="2265528"/>
            <a:ext cx="11136573" cy="4490114"/>
          </a:xfrm>
        </p:spPr>
        <p:txBody>
          <a:bodyPr>
            <a:normAutofit fontScale="85000" lnSpcReduction="20000"/>
          </a:bodyPr>
          <a:lstStyle/>
          <a:p>
            <a:pPr marL="0" lvl="0" indent="0" algn="just" defTabSz="320039">
              <a:spcBef>
                <a:spcPts val="0"/>
              </a:spcBef>
              <a:buSzTx/>
              <a:buFontTx/>
              <a:buNone/>
              <a:defRPr sz="1800"/>
            </a:pPr>
            <a:r>
              <a:rPr lang="it-IT" dirty="0" smtClean="0">
                <a:uFill>
                  <a:solidFill/>
                </a:uFill>
                <a:latin typeface="+mj-lt"/>
                <a:ea typeface="Times New Roman"/>
                <a:cs typeface="Times New Roman"/>
                <a:sym typeface="Times New Roman"/>
              </a:rPr>
              <a:t>MANUALI</a:t>
            </a:r>
            <a:r>
              <a:rPr lang="it-IT" dirty="0">
                <a:uFill>
                  <a:solidFill/>
                </a:uFill>
                <a:latin typeface="+mj-lt"/>
                <a:ea typeface="Times New Roman"/>
                <a:cs typeface="Times New Roman"/>
                <a:sym typeface="Times New Roman"/>
              </a:rPr>
              <a:t>: </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Fellmann</a:t>
            </a:r>
            <a:r>
              <a:rPr lang="it-IT" dirty="0">
                <a:uFill>
                  <a:solidFill/>
                </a:uFill>
                <a:latin typeface="+mj-lt"/>
                <a:ea typeface="Times New Roman"/>
                <a:cs typeface="Times New Roman"/>
                <a:sym typeface="Times New Roman"/>
              </a:rPr>
              <a:t> et al (2015) </a:t>
            </a:r>
            <a:r>
              <a:rPr lang="it-IT" i="1" dirty="0">
                <a:uFill>
                  <a:solidFill/>
                </a:uFill>
                <a:latin typeface="+mj-lt"/>
                <a:ea typeface="Times New Roman"/>
                <a:cs typeface="Times New Roman"/>
                <a:sym typeface="Times New Roman"/>
              </a:rPr>
              <a:t>Manuale di geografia Umana</a:t>
            </a:r>
            <a:r>
              <a:rPr lang="it-IT" dirty="0">
                <a:uFill>
                  <a:solidFill/>
                </a:uFill>
                <a:latin typeface="+mj-lt"/>
                <a:ea typeface="Times New Roman"/>
                <a:cs typeface="Times New Roman"/>
                <a:sym typeface="Times New Roman"/>
              </a:rPr>
              <a:t>, </a:t>
            </a:r>
            <a:r>
              <a:rPr lang="it-IT" dirty="0" err="1">
                <a:uFill>
                  <a:solidFill/>
                </a:uFill>
                <a:latin typeface="+mj-lt"/>
                <a:ea typeface="Times New Roman"/>
                <a:cs typeface="Times New Roman"/>
                <a:sym typeface="Times New Roman"/>
              </a:rPr>
              <a:t>McGraw</a:t>
            </a:r>
            <a:r>
              <a:rPr lang="it-IT" dirty="0">
                <a:uFill>
                  <a:solidFill/>
                </a:uFill>
                <a:latin typeface="+mj-lt"/>
                <a:ea typeface="Times New Roman"/>
                <a:cs typeface="Times New Roman"/>
                <a:sym typeface="Times New Roman"/>
              </a:rPr>
              <a:t> Hill </a:t>
            </a:r>
            <a:r>
              <a:rPr lang="it-IT" dirty="0" err="1">
                <a:uFill>
                  <a:solidFill/>
                </a:uFill>
                <a:latin typeface="+mj-lt"/>
                <a:ea typeface="Times New Roman"/>
                <a:cs typeface="Times New Roman"/>
                <a:sym typeface="Times New Roman"/>
              </a:rPr>
              <a:t>Education</a:t>
            </a:r>
            <a:endParaRPr lang="it-IT"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Sabbatucci, </a:t>
            </a:r>
            <a:r>
              <a:rPr lang="it-IT" dirty="0" err="1">
                <a:uFill>
                  <a:solidFill/>
                </a:uFill>
                <a:latin typeface="+mj-lt"/>
                <a:ea typeface="Times New Roman"/>
                <a:cs typeface="Times New Roman"/>
                <a:sym typeface="Times New Roman"/>
              </a:rPr>
              <a:t>Vidotto</a:t>
            </a:r>
            <a:r>
              <a:rPr lang="it-IT" dirty="0">
                <a:uFill>
                  <a:solidFill/>
                </a:uFill>
                <a:latin typeface="+mj-lt"/>
                <a:ea typeface="Times New Roman"/>
                <a:cs typeface="Times New Roman"/>
                <a:sym typeface="Times New Roman"/>
              </a:rPr>
              <a:t>, Storia contemporanea dal 1848 ad oggi, Laterza</a:t>
            </a:r>
          </a:p>
          <a:p>
            <a:pPr marL="0" lvl="0" indent="0" algn="just" defTabSz="320039">
              <a:spcBef>
                <a:spcPts val="0"/>
              </a:spcBef>
              <a:buSzTx/>
              <a:buFontTx/>
              <a:buNone/>
              <a:defRPr sz="1800"/>
            </a:pPr>
            <a:endParaRPr lang="it-IT" dirty="0">
              <a:solidFill>
                <a:srgbClr val="222222"/>
              </a:solidFill>
              <a:uFill>
                <a:solidFill>
                  <a:srgbClr val="222222"/>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solidFill>
                  <a:srgbClr val="222222"/>
                </a:solidFill>
                <a:uFill>
                  <a:solidFill>
                    <a:srgbClr val="222222"/>
                  </a:solidFill>
                </a:uFill>
                <a:latin typeface="+mj-lt"/>
                <a:ea typeface="Times New Roman"/>
                <a:cs typeface="Times New Roman"/>
                <a:sym typeface="Times New Roman"/>
              </a:rPr>
              <a:t>SAGGI: </a:t>
            </a:r>
          </a:p>
          <a:p>
            <a:pPr marL="0" lvl="0" indent="0" algn="just" defTabSz="320039">
              <a:spcBef>
                <a:spcPts val="0"/>
              </a:spcBef>
              <a:buSzTx/>
              <a:buFontTx/>
              <a:buNone/>
              <a:defRPr sz="1800"/>
            </a:pPr>
            <a:r>
              <a:rPr lang="it-IT" dirty="0" err="1">
                <a:solidFill>
                  <a:srgbClr val="222222"/>
                </a:solidFill>
                <a:uFill>
                  <a:solidFill>
                    <a:srgbClr val="222222"/>
                  </a:solidFill>
                </a:uFill>
                <a:latin typeface="+mj-lt"/>
                <a:ea typeface="Times New Roman"/>
                <a:cs typeface="Times New Roman"/>
                <a:sym typeface="Times New Roman"/>
              </a:rPr>
              <a:t>Billig</a:t>
            </a:r>
            <a:r>
              <a:rPr lang="it-IT" dirty="0">
                <a:solidFill>
                  <a:srgbClr val="222222"/>
                </a:solidFill>
                <a:uFill>
                  <a:solidFill>
                    <a:srgbClr val="222222"/>
                  </a:solidFill>
                </a:uFill>
                <a:latin typeface="+mj-lt"/>
                <a:ea typeface="Times New Roman"/>
                <a:cs typeface="Times New Roman"/>
                <a:sym typeface="Times New Roman"/>
              </a:rPr>
              <a:t>, M. (1995). </a:t>
            </a:r>
            <a:r>
              <a:rPr lang="it-IT" i="1" dirty="0" err="1">
                <a:solidFill>
                  <a:srgbClr val="222222"/>
                </a:solidFill>
                <a:uFill>
                  <a:solidFill>
                    <a:srgbClr val="222222"/>
                  </a:solidFill>
                </a:uFill>
                <a:latin typeface="+mj-lt"/>
                <a:ea typeface="Times New Roman"/>
                <a:cs typeface="Times New Roman"/>
                <a:sym typeface="Times New Roman"/>
              </a:rPr>
              <a:t>Banal</a:t>
            </a:r>
            <a:r>
              <a:rPr lang="it-IT" i="1" dirty="0">
                <a:solidFill>
                  <a:srgbClr val="222222"/>
                </a:solidFill>
                <a:uFill>
                  <a:solidFill>
                    <a:srgbClr val="222222"/>
                  </a:solidFill>
                </a:uFill>
                <a:latin typeface="+mj-lt"/>
                <a:ea typeface="Times New Roman"/>
                <a:cs typeface="Times New Roman"/>
                <a:sym typeface="Times New Roman"/>
              </a:rPr>
              <a:t> </a:t>
            </a:r>
            <a:r>
              <a:rPr lang="it-IT" i="1" dirty="0" err="1">
                <a:solidFill>
                  <a:srgbClr val="222222"/>
                </a:solidFill>
                <a:uFill>
                  <a:solidFill>
                    <a:srgbClr val="222222"/>
                  </a:solidFill>
                </a:uFill>
                <a:latin typeface="+mj-lt"/>
                <a:ea typeface="Times New Roman"/>
                <a:cs typeface="Times New Roman"/>
                <a:sym typeface="Times New Roman"/>
              </a:rPr>
              <a:t>nationalism</a:t>
            </a:r>
            <a:r>
              <a:rPr lang="it-IT" i="1" dirty="0">
                <a:solidFill>
                  <a:srgbClr val="222222"/>
                </a:solidFill>
                <a:uFill>
                  <a:solidFill>
                    <a:srgbClr val="222222"/>
                  </a:solidFill>
                </a:uFill>
                <a:latin typeface="+mj-lt"/>
                <a:ea typeface="Times New Roman"/>
                <a:cs typeface="Times New Roman"/>
                <a:sym typeface="Times New Roman"/>
              </a:rPr>
              <a:t>, </a:t>
            </a:r>
            <a:r>
              <a:rPr lang="it-IT" i="1" dirty="0" err="1">
                <a:solidFill>
                  <a:srgbClr val="222222"/>
                </a:solidFill>
                <a:uFill>
                  <a:solidFill>
                    <a:srgbClr val="222222"/>
                  </a:solidFill>
                </a:uFill>
                <a:latin typeface="+mj-lt"/>
                <a:ea typeface="Times New Roman"/>
                <a:cs typeface="Times New Roman"/>
                <a:sym typeface="Times New Roman"/>
              </a:rPr>
              <a:t>S</a:t>
            </a:r>
            <a:r>
              <a:rPr lang="it-IT" dirty="0" err="1">
                <a:solidFill>
                  <a:srgbClr val="222222"/>
                </a:solidFill>
                <a:uFill>
                  <a:solidFill>
                    <a:srgbClr val="222222"/>
                  </a:solidFill>
                </a:uFill>
                <a:latin typeface="+mj-lt"/>
                <a:ea typeface="Times New Roman"/>
                <a:cs typeface="Times New Roman"/>
                <a:sym typeface="Times New Roman"/>
              </a:rPr>
              <a:t>age</a:t>
            </a:r>
            <a:endParaRPr lang="it-IT" dirty="0">
              <a:solidFill>
                <a:srgbClr val="222222"/>
              </a:solidFill>
              <a:uFill>
                <a:solidFill>
                  <a:srgbClr val="222222"/>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Chabod</a:t>
            </a:r>
            <a:r>
              <a:rPr lang="it-IT" dirty="0">
                <a:uFill>
                  <a:solidFill/>
                </a:uFill>
                <a:latin typeface="+mj-lt"/>
                <a:ea typeface="Times New Roman"/>
                <a:cs typeface="Times New Roman"/>
                <a:sym typeface="Times New Roman"/>
              </a:rPr>
              <a:t> (1961, 1992) </a:t>
            </a:r>
            <a:r>
              <a:rPr lang="it-IT" i="1" dirty="0">
                <a:uFill>
                  <a:solidFill/>
                </a:uFill>
                <a:latin typeface="+mj-lt"/>
                <a:ea typeface="Times New Roman"/>
                <a:cs typeface="Times New Roman"/>
                <a:sym typeface="Times New Roman"/>
              </a:rPr>
              <a:t>L’idea di Nazione,</a:t>
            </a:r>
            <a:r>
              <a:rPr lang="it-IT" dirty="0">
                <a:uFill>
                  <a:solidFill/>
                </a:uFill>
                <a:latin typeface="+mj-lt"/>
                <a:ea typeface="Times New Roman"/>
                <a:cs typeface="Times New Roman"/>
                <a:sym typeface="Times New Roman"/>
              </a:rPr>
              <a:t> Laterza  </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Connor</a:t>
            </a:r>
            <a:r>
              <a:rPr lang="it-IT" dirty="0">
                <a:uFill>
                  <a:solidFill/>
                </a:uFill>
                <a:latin typeface="+mj-lt"/>
                <a:ea typeface="Times New Roman"/>
                <a:cs typeface="Times New Roman"/>
                <a:sym typeface="Times New Roman"/>
              </a:rPr>
              <a:t> (1994) </a:t>
            </a:r>
            <a:r>
              <a:rPr lang="it-IT" dirty="0" err="1">
                <a:uFill>
                  <a:solidFill/>
                </a:uFill>
                <a:latin typeface="+mj-lt"/>
                <a:ea typeface="Times New Roman"/>
                <a:cs typeface="Times New Roman"/>
                <a:sym typeface="Times New Roman"/>
              </a:rPr>
              <a:t>E</a:t>
            </a:r>
            <a:r>
              <a:rPr lang="it-IT" i="1" dirty="0" err="1">
                <a:uFill>
                  <a:solidFill/>
                </a:uFill>
                <a:latin typeface="+mj-lt"/>
                <a:ea typeface="Times New Roman"/>
                <a:cs typeface="Times New Roman"/>
                <a:sym typeface="Times New Roman"/>
              </a:rPr>
              <a:t>tnonazionalismo</a:t>
            </a:r>
            <a:r>
              <a:rPr lang="it-IT" i="1" dirty="0">
                <a:uFill>
                  <a:solidFill/>
                </a:uFill>
                <a:latin typeface="+mj-lt"/>
                <a:ea typeface="Times New Roman"/>
                <a:cs typeface="Times New Roman"/>
                <a:sym typeface="Times New Roman"/>
              </a:rPr>
              <a:t>: quando e perché emergono le nazioni,</a:t>
            </a:r>
            <a:r>
              <a:rPr lang="it-IT" dirty="0">
                <a:uFill>
                  <a:solidFill/>
                </a:uFill>
                <a:latin typeface="+mj-lt"/>
                <a:ea typeface="Times New Roman"/>
                <a:cs typeface="Times New Roman"/>
                <a:sym typeface="Times New Roman"/>
              </a:rPr>
              <a:t> Dedalo </a:t>
            </a: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E. </a:t>
            </a:r>
            <a:r>
              <a:rPr lang="it-IT" dirty="0" err="1">
                <a:uFill>
                  <a:solidFill/>
                </a:uFill>
                <a:latin typeface="+mj-lt"/>
                <a:ea typeface="Times New Roman"/>
                <a:cs typeface="Times New Roman"/>
                <a:sym typeface="Times New Roman"/>
              </a:rPr>
              <a:t>Gellner</a:t>
            </a:r>
            <a:r>
              <a:rPr lang="it-IT" dirty="0">
                <a:uFill>
                  <a:solidFill/>
                </a:uFill>
                <a:latin typeface="+mj-lt"/>
                <a:ea typeface="Times New Roman"/>
                <a:cs typeface="Times New Roman"/>
                <a:sym typeface="Times New Roman"/>
              </a:rPr>
              <a:t>, </a:t>
            </a:r>
            <a:r>
              <a:rPr lang="it-IT" sz="800" dirty="0">
                <a:uFill>
                  <a:solidFill/>
                </a:uFill>
                <a:latin typeface="+mj-lt"/>
                <a:sym typeface="Helvetica"/>
              </a:rPr>
              <a:t>(</a:t>
            </a:r>
            <a:r>
              <a:rPr lang="it-IT" dirty="0">
                <a:uFill>
                  <a:solidFill/>
                </a:uFill>
                <a:latin typeface="+mj-lt"/>
                <a:ea typeface="Times New Roman"/>
                <a:cs typeface="Times New Roman"/>
                <a:sym typeface="Times New Roman"/>
              </a:rPr>
              <a:t>1983) Nations and </a:t>
            </a:r>
            <a:r>
              <a:rPr lang="it-IT" dirty="0" err="1">
                <a:uFill>
                  <a:solidFill/>
                </a:uFill>
                <a:latin typeface="+mj-lt"/>
                <a:ea typeface="Times New Roman"/>
                <a:cs typeface="Times New Roman"/>
                <a:sym typeface="Times New Roman"/>
              </a:rPr>
              <a:t>Nationalism</a:t>
            </a:r>
            <a:r>
              <a:rPr lang="it-IT" dirty="0">
                <a:uFill>
                  <a:solidFill/>
                </a:uFill>
                <a:latin typeface="+mj-lt"/>
                <a:ea typeface="Times New Roman"/>
                <a:cs typeface="Times New Roman"/>
                <a:sym typeface="Times New Roman"/>
              </a:rPr>
              <a:t>, Oxford, Basi! </a:t>
            </a:r>
            <a:r>
              <a:rPr lang="it-IT" dirty="0" err="1">
                <a:uFill>
                  <a:solidFill/>
                </a:uFill>
                <a:latin typeface="+mj-lt"/>
                <a:ea typeface="Times New Roman"/>
                <a:cs typeface="Times New Roman"/>
                <a:sym typeface="Times New Roman"/>
              </a:rPr>
              <a:t>Blackwell</a:t>
            </a:r>
            <a:endParaRPr lang="it-IT"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endParaRPr lang="it-IT"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VOLUMI COLLETTANEI:</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Aru</a:t>
            </a:r>
            <a:r>
              <a:rPr lang="it-IT" dirty="0">
                <a:uFill>
                  <a:solidFill/>
                </a:uFill>
                <a:latin typeface="+mj-lt"/>
                <a:ea typeface="Times New Roman"/>
                <a:cs typeface="Times New Roman"/>
                <a:sym typeface="Times New Roman"/>
              </a:rPr>
              <a:t>, S., </a:t>
            </a:r>
            <a:r>
              <a:rPr lang="it-IT" dirty="0" err="1">
                <a:uFill>
                  <a:solidFill/>
                </a:uFill>
                <a:latin typeface="+mj-lt"/>
                <a:ea typeface="Times New Roman"/>
                <a:cs typeface="Times New Roman"/>
                <a:sym typeface="Times New Roman"/>
              </a:rPr>
              <a:t>Deplano</a:t>
            </a:r>
            <a:r>
              <a:rPr lang="it-IT" dirty="0">
                <a:uFill>
                  <a:solidFill/>
                </a:uFill>
                <a:latin typeface="+mj-lt"/>
                <a:ea typeface="Times New Roman"/>
                <a:cs typeface="Times New Roman"/>
                <a:sym typeface="Times New Roman"/>
              </a:rPr>
              <a:t> V. (2013), </a:t>
            </a:r>
            <a:r>
              <a:rPr lang="it-IT" i="1" dirty="0">
                <a:uFill>
                  <a:solidFill/>
                </a:uFill>
                <a:latin typeface="+mj-lt"/>
                <a:ea typeface="Times New Roman"/>
                <a:cs typeface="Times New Roman"/>
                <a:sym typeface="Times New Roman"/>
              </a:rPr>
              <a:t>Costruire una nazione. Politiche, discorsi e rappresentazioni che hanno fatto l’Italia, </a:t>
            </a:r>
            <a:r>
              <a:rPr lang="it-IT" dirty="0">
                <a:uFill>
                  <a:solidFill/>
                </a:uFill>
                <a:latin typeface="+mj-lt"/>
                <a:ea typeface="Times New Roman"/>
                <a:cs typeface="Times New Roman"/>
                <a:sym typeface="Times New Roman"/>
              </a:rPr>
              <a:t>Ombre </a:t>
            </a:r>
            <a:r>
              <a:rPr lang="it-IT" dirty="0" smtClean="0">
                <a:uFill>
                  <a:solidFill/>
                </a:uFill>
                <a:latin typeface="+mj-lt"/>
                <a:ea typeface="Times New Roman"/>
                <a:cs typeface="Times New Roman"/>
                <a:sym typeface="Times New Roman"/>
              </a:rPr>
              <a:t>Corte: </a:t>
            </a:r>
            <a:r>
              <a:rPr lang="it-IT" dirty="0">
                <a:uFill>
                  <a:solidFill/>
                </a:uFill>
                <a:latin typeface="+mj-lt"/>
                <a:ea typeface="Times New Roman"/>
                <a:cs typeface="Times New Roman"/>
                <a:sym typeface="Times New Roman"/>
              </a:rPr>
              <a:t>in particolare i saggi: </a:t>
            </a:r>
          </a:p>
          <a:p>
            <a:pPr marL="320039" lvl="0" indent="-160019" algn="just" defTabSz="320039">
              <a:spcBef>
                <a:spcPts val="0"/>
              </a:spcBef>
              <a:buFontTx/>
              <a:buChar char="-"/>
              <a:tabLst>
                <a:tab pos="304800" algn="l"/>
              </a:tabLst>
              <a:defRPr sz="1800"/>
            </a:pPr>
            <a:r>
              <a:rPr lang="it-IT" dirty="0">
                <a:uFill>
                  <a:solidFill/>
                </a:uFill>
                <a:latin typeface="+mj-lt"/>
                <a:ea typeface="Times New Roman"/>
                <a:cs typeface="Times New Roman"/>
                <a:sym typeface="Times New Roman"/>
              </a:rPr>
              <a:t>Boni S., </a:t>
            </a:r>
            <a:r>
              <a:rPr lang="it-IT" i="1" dirty="0">
                <a:uFill>
                  <a:solidFill/>
                </a:uFill>
                <a:latin typeface="+mj-lt"/>
                <a:ea typeface="Times New Roman"/>
                <a:cs typeface="Times New Roman"/>
                <a:sym typeface="Times New Roman"/>
              </a:rPr>
              <a:t>Allineamento </a:t>
            </a:r>
            <a:r>
              <a:rPr lang="it-IT" i="1" dirty="0" err="1">
                <a:uFill>
                  <a:solidFill/>
                </a:uFill>
                <a:latin typeface="+mj-lt"/>
                <a:ea typeface="Times New Roman"/>
                <a:cs typeface="Times New Roman"/>
                <a:sym typeface="Times New Roman"/>
              </a:rPr>
              <a:t>isituzionale</a:t>
            </a:r>
            <a:r>
              <a:rPr lang="it-IT" i="1" dirty="0">
                <a:uFill>
                  <a:solidFill/>
                </a:uFill>
                <a:latin typeface="+mj-lt"/>
                <a:ea typeface="Times New Roman"/>
                <a:cs typeface="Times New Roman"/>
                <a:sym typeface="Times New Roman"/>
              </a:rPr>
              <a:t>. Il cerimoniale per il 150° Anniversario dell’Unità d’Italia</a:t>
            </a:r>
            <a:r>
              <a:rPr lang="it-IT" dirty="0">
                <a:uFill>
                  <a:solidFill/>
                </a:uFill>
                <a:latin typeface="+mj-lt"/>
                <a:ea typeface="Times New Roman"/>
                <a:cs typeface="Times New Roman"/>
                <a:sym typeface="Times New Roman"/>
              </a:rPr>
              <a:t> (tema celebrazioni, simboli utilizzati – in particolare tricolore - , personaggi principali utilizzati)</a:t>
            </a:r>
            <a:endParaRPr lang="it-IT" sz="800" dirty="0">
              <a:uFill>
                <a:solidFill/>
              </a:uFill>
              <a:latin typeface="+mj-lt"/>
              <a:ea typeface="Times New Roman"/>
              <a:cs typeface="Times New Roman"/>
              <a:sym typeface="Times New Roman"/>
            </a:endParaRPr>
          </a:p>
          <a:p>
            <a:pPr marL="320039" lvl="0" indent="-160019" algn="just" defTabSz="320039">
              <a:spcBef>
                <a:spcPts val="0"/>
              </a:spcBef>
              <a:buFontTx/>
              <a:buChar char="-"/>
              <a:tabLst>
                <a:tab pos="304800" algn="l"/>
              </a:tabLst>
              <a:defRPr sz="1800"/>
            </a:pPr>
            <a:r>
              <a:rPr lang="it-IT" dirty="0">
                <a:uFill>
                  <a:solidFill/>
                </a:uFill>
                <a:latin typeface="+mj-lt"/>
                <a:ea typeface="Times New Roman"/>
                <a:cs typeface="Times New Roman"/>
                <a:sym typeface="Times New Roman"/>
              </a:rPr>
              <a:t>Villa M., </a:t>
            </a:r>
            <a:r>
              <a:rPr lang="it-IT" i="1" dirty="0">
                <a:uFill>
                  <a:solidFill/>
                </a:uFill>
                <a:latin typeface="+mj-lt"/>
                <a:ea typeface="Times New Roman"/>
                <a:cs typeface="Times New Roman"/>
                <a:sym typeface="Times New Roman"/>
              </a:rPr>
              <a:t>Pubblicità, giochi e potere nell’Italia Postunitaria. Per la costruzione di una possibile identità nazionale </a:t>
            </a:r>
            <a:r>
              <a:rPr lang="it-IT" dirty="0">
                <a:uFill>
                  <a:solidFill/>
                </a:uFill>
                <a:latin typeface="+mj-lt"/>
                <a:ea typeface="Times New Roman"/>
                <a:cs typeface="Times New Roman"/>
                <a:sym typeface="Times New Roman"/>
              </a:rPr>
              <a:t>(in particolare utilizzo dei giochi quali il gioco dell’oca per spiegare il tema dei confini – </a:t>
            </a:r>
            <a:r>
              <a:rPr lang="it-IT" dirty="0" err="1">
                <a:uFill>
                  <a:solidFill/>
                </a:uFill>
                <a:latin typeface="+mj-lt"/>
                <a:ea typeface="Times New Roman"/>
                <a:cs typeface="Times New Roman"/>
                <a:sym typeface="Times New Roman"/>
              </a:rPr>
              <a:t>irridentismo</a:t>
            </a:r>
            <a:r>
              <a:rPr lang="it-IT" dirty="0">
                <a:uFill>
                  <a:solidFill/>
                </a:uFill>
                <a:latin typeface="+mj-lt"/>
                <a:ea typeface="Times New Roman"/>
                <a:cs typeface="Times New Roman"/>
                <a:sym typeface="Times New Roman"/>
              </a:rPr>
              <a:t> – e creare identità nazionale nei bambini)</a:t>
            </a:r>
            <a:endParaRPr lang="it-IT" sz="800" dirty="0">
              <a:uFill>
                <a:solidFill/>
              </a:uFill>
              <a:latin typeface="+mj-lt"/>
              <a:ea typeface="Times New Roman"/>
              <a:cs typeface="Times New Roman"/>
              <a:sym typeface="Times New Roman"/>
            </a:endParaRPr>
          </a:p>
          <a:p>
            <a:pPr marL="320039" lvl="0" indent="-160019" algn="just" defTabSz="320039">
              <a:spcBef>
                <a:spcPts val="0"/>
              </a:spcBef>
              <a:buFontTx/>
              <a:buChar char="-"/>
              <a:tabLst>
                <a:tab pos="304800" algn="l"/>
              </a:tabLst>
              <a:defRPr sz="1800"/>
            </a:pPr>
            <a:r>
              <a:rPr lang="it-IT" dirty="0" err="1">
                <a:uFill>
                  <a:solidFill/>
                </a:uFill>
                <a:latin typeface="+mj-lt"/>
                <a:ea typeface="Times New Roman"/>
                <a:cs typeface="Times New Roman"/>
                <a:sym typeface="Times New Roman"/>
              </a:rPr>
              <a:t>Bachis</a:t>
            </a:r>
            <a:r>
              <a:rPr lang="it-IT" dirty="0">
                <a:uFill>
                  <a:solidFill/>
                </a:uFill>
                <a:latin typeface="+mj-lt"/>
                <a:ea typeface="Times New Roman"/>
                <a:cs typeface="Times New Roman"/>
                <a:sym typeface="Times New Roman"/>
              </a:rPr>
              <a:t> F., </a:t>
            </a:r>
            <a:r>
              <a:rPr lang="it-IT" i="1" dirty="0">
                <a:uFill>
                  <a:solidFill/>
                </a:uFill>
                <a:latin typeface="+mj-lt"/>
                <a:ea typeface="Times New Roman"/>
                <a:cs typeface="Times New Roman"/>
                <a:sym typeface="Times New Roman"/>
              </a:rPr>
              <a:t>Tra sangue e suolo. Note su identità e appartenenza nel discorso pubblico della Lega Nord (1995-2001) </a:t>
            </a:r>
            <a:r>
              <a:rPr lang="it-IT" dirty="0">
                <a:uFill>
                  <a:solidFill/>
                </a:uFill>
                <a:latin typeface="+mj-lt"/>
                <a:ea typeface="Times New Roman"/>
                <a:cs typeface="Times New Roman"/>
                <a:sym typeface="Times New Roman"/>
              </a:rPr>
              <a:t>(in particolare tema dell’appartenenza “di sangue”, legami al territorio e visione degli italiani all’estero)</a:t>
            </a:r>
            <a:endParaRPr lang="it-IT" sz="800"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Baioni M., Conti F., </a:t>
            </a:r>
            <a:r>
              <a:rPr lang="it-IT" dirty="0" err="1">
                <a:uFill>
                  <a:solidFill/>
                </a:uFill>
                <a:latin typeface="+mj-lt"/>
                <a:ea typeface="Times New Roman"/>
                <a:cs typeface="Times New Roman"/>
                <a:sym typeface="Times New Roman"/>
              </a:rPr>
              <a:t>Ridolfi</a:t>
            </a:r>
            <a:r>
              <a:rPr lang="it-IT" dirty="0">
                <a:uFill>
                  <a:solidFill/>
                </a:uFill>
                <a:latin typeface="+mj-lt"/>
                <a:ea typeface="Times New Roman"/>
                <a:cs typeface="Times New Roman"/>
                <a:sym typeface="Times New Roman"/>
              </a:rPr>
              <a:t> M. (2012), </a:t>
            </a:r>
            <a:r>
              <a:rPr lang="it-IT" i="1" dirty="0">
                <a:uFill>
                  <a:solidFill/>
                </a:uFill>
                <a:latin typeface="+mj-lt"/>
                <a:ea typeface="Times New Roman"/>
                <a:cs typeface="Times New Roman"/>
                <a:sym typeface="Times New Roman"/>
              </a:rPr>
              <a:t>Celebrare la nazione. Grandi anniversari e memorie pubbliche nelle società contemporanee, </a:t>
            </a:r>
            <a:r>
              <a:rPr lang="it-IT" dirty="0" err="1" smtClean="0">
                <a:uFill>
                  <a:solidFill/>
                </a:uFill>
                <a:latin typeface="+mj-lt"/>
                <a:ea typeface="Times New Roman"/>
                <a:cs typeface="Times New Roman"/>
                <a:sym typeface="Times New Roman"/>
              </a:rPr>
              <a:t>SilvanaEditoriale</a:t>
            </a:r>
            <a:r>
              <a:rPr lang="it-IT" dirty="0" smtClean="0">
                <a:uFill>
                  <a:solidFill/>
                </a:uFill>
                <a:latin typeface="+mj-lt"/>
                <a:ea typeface="Times New Roman"/>
                <a:cs typeface="Times New Roman"/>
                <a:sym typeface="Times New Roman"/>
              </a:rPr>
              <a:t>: </a:t>
            </a:r>
            <a:r>
              <a:rPr lang="it-IT" dirty="0">
                <a:uFill>
                  <a:solidFill/>
                </a:uFill>
                <a:latin typeface="+mj-lt"/>
                <a:ea typeface="Times New Roman"/>
                <a:cs typeface="Times New Roman"/>
                <a:sym typeface="Times New Roman"/>
              </a:rPr>
              <a:t>in particolare: </a:t>
            </a:r>
          </a:p>
          <a:p>
            <a:pPr marL="320039" lvl="0" indent="-160019" algn="just" defTabSz="320039">
              <a:spcBef>
                <a:spcPts val="0"/>
              </a:spcBef>
              <a:buFontTx/>
              <a:buChar char="-"/>
              <a:tabLst>
                <a:tab pos="304800" algn="l"/>
              </a:tabLst>
              <a:defRPr sz="1800"/>
            </a:pPr>
            <a:r>
              <a:rPr lang="it-IT" dirty="0" err="1">
                <a:uFill>
                  <a:solidFill/>
                </a:uFill>
                <a:latin typeface="+mj-lt"/>
                <a:ea typeface="Times New Roman"/>
                <a:cs typeface="Times New Roman"/>
                <a:sym typeface="Times New Roman"/>
              </a:rPr>
              <a:t>Ridolfi</a:t>
            </a:r>
            <a:r>
              <a:rPr lang="it-IT" dirty="0">
                <a:uFill>
                  <a:solidFill/>
                </a:uFill>
                <a:latin typeface="+mj-lt"/>
                <a:ea typeface="Times New Roman"/>
                <a:cs typeface="Times New Roman"/>
                <a:sym typeface="Times New Roman"/>
              </a:rPr>
              <a:t> M., </a:t>
            </a:r>
            <a:r>
              <a:rPr lang="it-IT" i="1" dirty="0">
                <a:uFill>
                  <a:solidFill/>
                </a:uFill>
                <a:latin typeface="+mj-lt"/>
                <a:ea typeface="Times New Roman"/>
                <a:cs typeface="Times New Roman"/>
                <a:sym typeface="Times New Roman"/>
              </a:rPr>
              <a:t>Feste civili e giorni della memoria. L’Italia della Seconda Repubblica (1994-2011)</a:t>
            </a:r>
            <a:r>
              <a:rPr lang="it-IT" dirty="0">
                <a:uFill>
                  <a:solidFill/>
                </a:uFill>
                <a:latin typeface="+mj-lt"/>
                <a:ea typeface="Times New Roman"/>
                <a:cs typeface="Times New Roman"/>
                <a:sym typeface="Times New Roman"/>
              </a:rPr>
              <a:t> (tema delle celebrazioni delle feste civili: significati e partecipazione)</a:t>
            </a:r>
            <a:endParaRPr lang="it-IT" sz="800" dirty="0">
              <a:uFill>
                <a:solidFill/>
              </a:uFill>
              <a:latin typeface="+mj-lt"/>
              <a:ea typeface="Times New Roman"/>
              <a:cs typeface="Times New Roman"/>
              <a:sym typeface="Times New Roman"/>
            </a:endParaRPr>
          </a:p>
          <a:p>
            <a:endParaRPr lang="it-IT" dirty="0">
              <a:latin typeface="+mj-lt"/>
            </a:endParaRPr>
          </a:p>
        </p:txBody>
      </p:sp>
    </p:spTree>
    <p:extLst>
      <p:ext uri="{BB962C8B-B14F-4D97-AF65-F5344CB8AC3E}">
        <p14:creationId xmlns:p14="http://schemas.microsoft.com/office/powerpoint/2010/main" val="2136289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2433" y="973668"/>
            <a:ext cx="9113933" cy="706964"/>
          </a:xfrm>
        </p:spPr>
        <p:txBody>
          <a:bodyPr/>
          <a:lstStyle/>
          <a:p>
            <a:r>
              <a:rPr lang="it-IT" dirty="0" smtClean="0"/>
              <a:t>Riferimenti bibliografici: II parte </a:t>
            </a:r>
            <a:endParaRPr lang="it-IT" dirty="0"/>
          </a:p>
        </p:txBody>
      </p:sp>
      <p:sp>
        <p:nvSpPr>
          <p:cNvPr id="4" name="Segnaposto contenuto 3"/>
          <p:cNvSpPr>
            <a:spLocks noGrp="1"/>
          </p:cNvSpPr>
          <p:nvPr>
            <p:ph idx="1"/>
          </p:nvPr>
        </p:nvSpPr>
        <p:spPr>
          <a:xfrm>
            <a:off x="504966" y="2265528"/>
            <a:ext cx="11136573" cy="4490114"/>
          </a:xfrm>
        </p:spPr>
        <p:txBody>
          <a:bodyPr>
            <a:normAutofit fontScale="85000" lnSpcReduction="20000"/>
          </a:bodyPr>
          <a:lstStyle/>
          <a:p>
            <a:pPr marL="0" lvl="0" indent="0" algn="just" defTabSz="320039">
              <a:spcBef>
                <a:spcPts val="0"/>
              </a:spcBef>
              <a:buSzTx/>
              <a:buFontTx/>
              <a:buNone/>
              <a:defRPr sz="1800"/>
            </a:pPr>
            <a:r>
              <a:rPr lang="it-IT" dirty="0" smtClean="0">
                <a:uFill>
                  <a:solidFill/>
                </a:uFill>
                <a:latin typeface="+mj-lt"/>
                <a:ea typeface="Times New Roman"/>
                <a:cs typeface="Times New Roman"/>
                <a:sym typeface="Times New Roman"/>
              </a:rPr>
              <a:t>MANUALI</a:t>
            </a:r>
            <a:r>
              <a:rPr lang="it-IT" dirty="0">
                <a:uFill>
                  <a:solidFill/>
                </a:uFill>
                <a:latin typeface="+mj-lt"/>
                <a:ea typeface="Times New Roman"/>
                <a:cs typeface="Times New Roman"/>
                <a:sym typeface="Times New Roman"/>
              </a:rPr>
              <a:t>:</a:t>
            </a: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Ambrosini, M. (2011), </a:t>
            </a:r>
            <a:r>
              <a:rPr lang="it-IT" i="1" dirty="0">
                <a:uFill>
                  <a:solidFill/>
                </a:uFill>
                <a:latin typeface="+mj-lt"/>
                <a:ea typeface="Times New Roman"/>
                <a:cs typeface="Times New Roman"/>
                <a:sym typeface="Times New Roman"/>
              </a:rPr>
              <a:t>Sociologia delle migrazioni</a:t>
            </a:r>
            <a:r>
              <a:rPr lang="it-IT" dirty="0">
                <a:uFill>
                  <a:solidFill/>
                </a:uFill>
                <a:latin typeface="+mj-lt"/>
                <a:ea typeface="Times New Roman"/>
                <a:cs typeface="Times New Roman"/>
                <a:sym typeface="Times New Roman"/>
              </a:rPr>
              <a:t>, Il Mulino</a:t>
            </a:r>
          </a:p>
          <a:p>
            <a:pPr marL="0" lvl="0" indent="0" algn="just" defTabSz="320039">
              <a:spcBef>
                <a:spcPts val="0"/>
              </a:spcBef>
              <a:buSzTx/>
              <a:buFontTx/>
              <a:buNone/>
              <a:defRPr sz="1800"/>
            </a:pPr>
            <a:endParaRPr lang="it-IT"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SAGGI:</a:t>
            </a: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Ambrosini, M. (2008), </a:t>
            </a:r>
            <a:r>
              <a:rPr lang="it-IT" i="1" dirty="0">
                <a:uFill>
                  <a:solidFill/>
                </a:uFill>
                <a:latin typeface="+mj-lt"/>
                <a:ea typeface="Times New Roman"/>
                <a:cs typeface="Times New Roman"/>
                <a:sym typeface="Times New Roman"/>
              </a:rPr>
              <a:t>Un’altra globalizzazione. La sfida delle migrazioni transnazionali</a:t>
            </a:r>
            <a:r>
              <a:rPr lang="it-IT" dirty="0">
                <a:uFill>
                  <a:solidFill/>
                </a:uFill>
                <a:latin typeface="+mj-lt"/>
                <a:ea typeface="Times New Roman"/>
                <a:cs typeface="Times New Roman"/>
                <a:sym typeface="Times New Roman"/>
              </a:rPr>
              <a:t>, Il Mulino</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Collinson</a:t>
            </a:r>
            <a:r>
              <a:rPr lang="it-IT" dirty="0">
                <a:uFill>
                  <a:solidFill/>
                </a:uFill>
                <a:latin typeface="+mj-lt"/>
                <a:ea typeface="Times New Roman"/>
                <a:cs typeface="Times New Roman"/>
                <a:sym typeface="Times New Roman"/>
              </a:rPr>
              <a:t> S. (1994), </a:t>
            </a:r>
            <a:r>
              <a:rPr lang="it-IT" i="1" dirty="0">
                <a:uFill>
                  <a:solidFill/>
                </a:uFill>
                <a:latin typeface="+mj-lt"/>
                <a:ea typeface="Times New Roman"/>
                <a:cs typeface="Times New Roman"/>
                <a:sym typeface="Times New Roman"/>
              </a:rPr>
              <a:t>Le migrazioni internazionali e l’Europa</a:t>
            </a:r>
            <a:r>
              <a:rPr lang="it-IT" dirty="0">
                <a:uFill>
                  <a:solidFill/>
                </a:uFill>
                <a:latin typeface="+mj-lt"/>
                <a:ea typeface="Times New Roman"/>
                <a:cs typeface="Times New Roman"/>
                <a:sym typeface="Times New Roman"/>
              </a:rPr>
              <a:t>, il Mulino</a:t>
            </a: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Colombo E., </a:t>
            </a:r>
            <a:r>
              <a:rPr lang="it-IT" dirty="0" err="1">
                <a:uFill>
                  <a:solidFill/>
                </a:uFill>
                <a:latin typeface="+mj-lt"/>
                <a:ea typeface="Times New Roman"/>
                <a:cs typeface="Times New Roman"/>
                <a:sym typeface="Times New Roman"/>
              </a:rPr>
              <a:t>Domaneschi</a:t>
            </a:r>
            <a:r>
              <a:rPr lang="it-IT" dirty="0">
                <a:uFill>
                  <a:solidFill/>
                </a:uFill>
                <a:latin typeface="+mj-lt"/>
                <a:ea typeface="Times New Roman"/>
                <a:cs typeface="Times New Roman"/>
                <a:sym typeface="Times New Roman"/>
              </a:rPr>
              <a:t> L. e Marchetti C. (2009), </a:t>
            </a:r>
            <a:r>
              <a:rPr lang="it-IT" i="1" dirty="0">
                <a:uFill>
                  <a:solidFill/>
                </a:uFill>
                <a:latin typeface="+mj-lt"/>
                <a:ea typeface="Times New Roman"/>
                <a:cs typeface="Times New Roman"/>
                <a:sym typeface="Times New Roman"/>
              </a:rPr>
              <a:t>Una nuova generazione di italiani. L’idea di cittadinanza tra i giovani figli di immigrati</a:t>
            </a:r>
            <a:r>
              <a:rPr lang="it-IT" dirty="0">
                <a:uFill>
                  <a:solidFill/>
                </a:uFill>
                <a:latin typeface="+mj-lt"/>
                <a:ea typeface="Times New Roman"/>
                <a:cs typeface="Times New Roman"/>
                <a:sym typeface="Times New Roman"/>
              </a:rPr>
              <a:t>, </a:t>
            </a:r>
            <a:r>
              <a:rPr lang="it-IT" dirty="0" err="1">
                <a:uFill>
                  <a:solidFill/>
                </a:uFill>
                <a:latin typeface="+mj-lt"/>
                <a:ea typeface="Times New Roman"/>
                <a:cs typeface="Times New Roman"/>
                <a:sym typeface="Times New Roman"/>
              </a:rPr>
              <a:t>FrancoAngeli</a:t>
            </a:r>
            <a:r>
              <a:rPr lang="it-IT" dirty="0">
                <a:uFill>
                  <a:solidFill/>
                </a:uFill>
                <a:latin typeface="+mj-lt"/>
                <a:ea typeface="Times New Roman"/>
                <a:cs typeface="Times New Roman"/>
                <a:sym typeface="Times New Roman"/>
              </a:rPr>
              <a:t>, Milano.</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Portes</a:t>
            </a:r>
            <a:r>
              <a:rPr lang="it-IT" dirty="0">
                <a:uFill>
                  <a:solidFill/>
                </a:uFill>
                <a:latin typeface="+mj-lt"/>
                <a:ea typeface="Times New Roman"/>
                <a:cs typeface="Times New Roman"/>
                <a:sym typeface="Times New Roman"/>
              </a:rPr>
              <a:t> A. (2001), </a:t>
            </a:r>
            <a:r>
              <a:rPr lang="it-IT" i="1" dirty="0" err="1">
                <a:uFill>
                  <a:solidFill/>
                </a:uFill>
                <a:latin typeface="+mj-lt"/>
                <a:ea typeface="Times New Roman"/>
                <a:cs typeface="Times New Roman"/>
                <a:sym typeface="Times New Roman"/>
              </a:rPr>
              <a:t>Legacies</a:t>
            </a:r>
            <a:r>
              <a:rPr lang="it-IT" i="1" dirty="0">
                <a:uFill>
                  <a:solidFill/>
                </a:uFill>
                <a:latin typeface="+mj-lt"/>
                <a:ea typeface="Times New Roman"/>
                <a:cs typeface="Times New Roman"/>
                <a:sym typeface="Times New Roman"/>
              </a:rPr>
              <a:t>: the story of the </a:t>
            </a:r>
            <a:r>
              <a:rPr lang="it-IT" i="1" dirty="0" err="1">
                <a:uFill>
                  <a:solidFill/>
                </a:uFill>
                <a:latin typeface="+mj-lt"/>
                <a:ea typeface="Times New Roman"/>
                <a:cs typeface="Times New Roman"/>
                <a:sym typeface="Times New Roman"/>
              </a:rPr>
              <a:t>immigrant</a:t>
            </a:r>
            <a:r>
              <a:rPr lang="it-IT" i="1" dirty="0">
                <a:uFill>
                  <a:solidFill/>
                </a:uFill>
                <a:latin typeface="+mj-lt"/>
                <a:ea typeface="Times New Roman"/>
                <a:cs typeface="Times New Roman"/>
                <a:sym typeface="Times New Roman"/>
              </a:rPr>
              <a:t> </a:t>
            </a:r>
            <a:r>
              <a:rPr lang="it-IT" i="1" dirty="0" err="1">
                <a:uFill>
                  <a:solidFill/>
                </a:uFill>
                <a:latin typeface="+mj-lt"/>
                <a:ea typeface="Times New Roman"/>
                <a:cs typeface="Times New Roman"/>
                <a:sym typeface="Times New Roman"/>
              </a:rPr>
              <a:t>second</a:t>
            </a:r>
            <a:r>
              <a:rPr lang="it-IT" i="1" dirty="0">
                <a:uFill>
                  <a:solidFill/>
                </a:uFill>
                <a:latin typeface="+mj-lt"/>
                <a:ea typeface="Times New Roman"/>
                <a:cs typeface="Times New Roman"/>
                <a:sym typeface="Times New Roman"/>
              </a:rPr>
              <a:t> generation</a:t>
            </a:r>
            <a:r>
              <a:rPr lang="it-IT" dirty="0">
                <a:uFill>
                  <a:solidFill/>
                </a:uFill>
                <a:latin typeface="+mj-lt"/>
                <a:ea typeface="Times New Roman"/>
                <a:cs typeface="Times New Roman"/>
                <a:sym typeface="Times New Roman"/>
              </a:rPr>
              <a:t>, </a:t>
            </a:r>
            <a:r>
              <a:rPr lang="it-IT" dirty="0" err="1">
                <a:uFill>
                  <a:solidFill/>
                </a:uFill>
                <a:latin typeface="+mj-lt"/>
                <a:ea typeface="Times New Roman"/>
                <a:cs typeface="Times New Roman"/>
                <a:sym typeface="Times New Roman"/>
              </a:rPr>
              <a:t>University</a:t>
            </a:r>
            <a:r>
              <a:rPr lang="it-IT" dirty="0">
                <a:uFill>
                  <a:solidFill/>
                </a:uFill>
                <a:latin typeface="+mj-lt"/>
                <a:ea typeface="Times New Roman"/>
                <a:cs typeface="Times New Roman"/>
                <a:sym typeface="Times New Roman"/>
              </a:rPr>
              <a:t> of California Press</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Portes</a:t>
            </a:r>
            <a:r>
              <a:rPr lang="it-IT" dirty="0">
                <a:uFill>
                  <a:solidFill/>
                </a:uFill>
                <a:latin typeface="+mj-lt"/>
                <a:ea typeface="Times New Roman"/>
                <a:cs typeface="Times New Roman"/>
                <a:sym typeface="Times New Roman"/>
              </a:rPr>
              <a:t> A., </a:t>
            </a:r>
            <a:r>
              <a:rPr lang="it-IT" dirty="0" err="1">
                <a:uFill>
                  <a:solidFill/>
                </a:uFill>
                <a:latin typeface="+mj-lt"/>
                <a:ea typeface="Times New Roman"/>
                <a:cs typeface="Times New Roman"/>
                <a:sym typeface="Times New Roman"/>
              </a:rPr>
              <a:t>Rumbaut</a:t>
            </a:r>
            <a:r>
              <a:rPr lang="it-IT" dirty="0">
                <a:uFill>
                  <a:solidFill/>
                </a:uFill>
                <a:latin typeface="+mj-lt"/>
                <a:ea typeface="Times New Roman"/>
                <a:cs typeface="Times New Roman"/>
                <a:sym typeface="Times New Roman"/>
              </a:rPr>
              <a:t> R. (2006), </a:t>
            </a:r>
            <a:r>
              <a:rPr lang="it-IT" i="1" dirty="0" err="1">
                <a:uFill>
                  <a:solidFill/>
                </a:uFill>
                <a:latin typeface="+mj-lt"/>
                <a:ea typeface="Times New Roman"/>
                <a:cs typeface="Times New Roman"/>
                <a:sym typeface="Times New Roman"/>
              </a:rPr>
              <a:t>Immigrant</a:t>
            </a:r>
            <a:r>
              <a:rPr lang="it-IT" i="1" dirty="0">
                <a:uFill>
                  <a:solidFill/>
                </a:uFill>
                <a:latin typeface="+mj-lt"/>
                <a:ea typeface="Times New Roman"/>
                <a:cs typeface="Times New Roman"/>
                <a:sym typeface="Times New Roman"/>
              </a:rPr>
              <a:t> America. A </a:t>
            </a:r>
            <a:r>
              <a:rPr lang="it-IT" i="1" dirty="0" err="1">
                <a:uFill>
                  <a:solidFill/>
                </a:uFill>
                <a:latin typeface="+mj-lt"/>
                <a:ea typeface="Times New Roman"/>
                <a:cs typeface="Times New Roman"/>
                <a:sym typeface="Times New Roman"/>
              </a:rPr>
              <a:t>portrait</a:t>
            </a:r>
            <a:r>
              <a:rPr lang="it-IT" dirty="0">
                <a:uFill>
                  <a:solidFill/>
                </a:uFill>
                <a:latin typeface="+mj-lt"/>
                <a:ea typeface="Times New Roman"/>
                <a:cs typeface="Times New Roman"/>
                <a:sym typeface="Times New Roman"/>
              </a:rPr>
              <a:t>, </a:t>
            </a:r>
            <a:r>
              <a:rPr lang="it-IT" dirty="0" err="1">
                <a:uFill>
                  <a:solidFill/>
                </a:uFill>
                <a:latin typeface="+mj-lt"/>
                <a:ea typeface="Times New Roman"/>
                <a:cs typeface="Times New Roman"/>
                <a:sym typeface="Times New Roman"/>
              </a:rPr>
              <a:t>University</a:t>
            </a:r>
            <a:r>
              <a:rPr lang="it-IT" dirty="0">
                <a:uFill>
                  <a:solidFill/>
                </a:uFill>
                <a:latin typeface="+mj-lt"/>
                <a:ea typeface="Times New Roman"/>
                <a:cs typeface="Times New Roman"/>
                <a:sym typeface="Times New Roman"/>
              </a:rPr>
              <a:t> of California Press</a:t>
            </a: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Zincone G. (a cura di) (2006), </a:t>
            </a:r>
            <a:r>
              <a:rPr lang="it-IT" i="1" dirty="0">
                <a:uFill>
                  <a:solidFill/>
                </a:uFill>
                <a:latin typeface="+mj-lt"/>
                <a:ea typeface="Times New Roman"/>
                <a:cs typeface="Times New Roman"/>
                <a:sym typeface="Times New Roman"/>
              </a:rPr>
              <a:t>Familismo Legale. Come (non) diventare italiani</a:t>
            </a:r>
            <a:r>
              <a:rPr lang="it-IT" dirty="0">
                <a:uFill>
                  <a:solidFill/>
                </a:uFill>
                <a:latin typeface="+mj-lt"/>
                <a:ea typeface="Times New Roman"/>
                <a:cs typeface="Times New Roman"/>
                <a:sym typeface="Times New Roman"/>
              </a:rPr>
              <a:t>, Laterza, Roma-Bari</a:t>
            </a:r>
          </a:p>
          <a:p>
            <a:pPr marL="0" lvl="0" indent="0" algn="just" defTabSz="320039">
              <a:spcBef>
                <a:spcPts val="0"/>
              </a:spcBef>
              <a:buSzTx/>
              <a:buFontTx/>
              <a:buNone/>
              <a:defRPr sz="1800"/>
            </a:pPr>
            <a:endParaRPr lang="it-IT"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VOLUMI COLLETTANEI:</a:t>
            </a: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Aru</a:t>
            </a:r>
            <a:r>
              <a:rPr lang="it-IT" dirty="0">
                <a:uFill>
                  <a:solidFill/>
                </a:uFill>
                <a:latin typeface="+mj-lt"/>
                <a:ea typeface="Times New Roman"/>
                <a:cs typeface="Times New Roman"/>
                <a:sym typeface="Times New Roman"/>
              </a:rPr>
              <a:t>, S., </a:t>
            </a:r>
            <a:r>
              <a:rPr lang="it-IT" dirty="0" err="1">
                <a:uFill>
                  <a:solidFill/>
                </a:uFill>
                <a:latin typeface="+mj-lt"/>
                <a:ea typeface="Times New Roman"/>
                <a:cs typeface="Times New Roman"/>
                <a:sym typeface="Times New Roman"/>
              </a:rPr>
              <a:t>Deplano</a:t>
            </a:r>
            <a:r>
              <a:rPr lang="it-IT" dirty="0">
                <a:uFill>
                  <a:solidFill/>
                </a:uFill>
                <a:latin typeface="+mj-lt"/>
                <a:ea typeface="Times New Roman"/>
                <a:cs typeface="Times New Roman"/>
                <a:sym typeface="Times New Roman"/>
              </a:rPr>
              <a:t> V. (2013), </a:t>
            </a:r>
            <a:r>
              <a:rPr lang="it-IT" i="1" dirty="0">
                <a:uFill>
                  <a:solidFill/>
                </a:uFill>
                <a:latin typeface="+mj-lt"/>
                <a:ea typeface="Times New Roman"/>
                <a:cs typeface="Times New Roman"/>
                <a:sym typeface="Times New Roman"/>
              </a:rPr>
              <a:t>Costruire una nazione. Politiche, discorsi e rappresentazioni che hanno fatto l’Italia, </a:t>
            </a:r>
            <a:r>
              <a:rPr lang="it-IT" dirty="0">
                <a:uFill>
                  <a:solidFill/>
                </a:uFill>
                <a:latin typeface="+mj-lt"/>
                <a:ea typeface="Times New Roman"/>
                <a:cs typeface="Times New Roman"/>
                <a:sym typeface="Times New Roman"/>
              </a:rPr>
              <a:t>Ombre </a:t>
            </a:r>
            <a:r>
              <a:rPr lang="it-IT" dirty="0" smtClean="0">
                <a:uFill>
                  <a:solidFill/>
                </a:uFill>
                <a:latin typeface="+mj-lt"/>
                <a:ea typeface="Times New Roman"/>
                <a:cs typeface="Times New Roman"/>
                <a:sym typeface="Times New Roman"/>
              </a:rPr>
              <a:t>Corte:  </a:t>
            </a:r>
            <a:r>
              <a:rPr lang="it-IT" dirty="0">
                <a:uFill>
                  <a:solidFill/>
                </a:uFill>
                <a:latin typeface="+mj-lt"/>
                <a:ea typeface="Times New Roman"/>
                <a:cs typeface="Times New Roman"/>
                <a:sym typeface="Times New Roman"/>
              </a:rPr>
              <a:t>in particolare i saggi: </a:t>
            </a:r>
          </a:p>
          <a:p>
            <a:pPr marL="320039" lvl="0" indent="-160019" algn="just" defTabSz="320039">
              <a:spcBef>
                <a:spcPts val="0"/>
              </a:spcBef>
              <a:buFontTx/>
              <a:buChar char="-"/>
              <a:tabLst>
                <a:tab pos="304800" algn="l"/>
              </a:tabLst>
              <a:defRPr sz="1800"/>
            </a:pPr>
            <a:r>
              <a:rPr lang="it-IT" dirty="0">
                <a:uFill>
                  <a:solidFill/>
                </a:uFill>
                <a:latin typeface="+mj-lt"/>
                <a:ea typeface="Times New Roman"/>
                <a:cs typeface="Times New Roman"/>
                <a:sym typeface="Times New Roman"/>
              </a:rPr>
              <a:t>Prisco M., </a:t>
            </a:r>
            <a:r>
              <a:rPr lang="it-IT" i="1" dirty="0">
                <a:uFill>
                  <a:solidFill/>
                </a:uFill>
                <a:latin typeface="+mj-lt"/>
                <a:ea typeface="Times New Roman"/>
                <a:cs typeface="Times New Roman"/>
                <a:sym typeface="Times New Roman"/>
              </a:rPr>
              <a:t>Polarità italiani/stranieri. Il discorso politico, l’impatto dei media e la penetrazione delle leggi </a:t>
            </a:r>
            <a:r>
              <a:rPr lang="it-IT" dirty="0">
                <a:uFill>
                  <a:solidFill/>
                </a:uFill>
                <a:latin typeface="+mj-lt"/>
                <a:ea typeface="Times New Roman"/>
                <a:cs typeface="Times New Roman"/>
                <a:sym typeface="Times New Roman"/>
              </a:rPr>
              <a:t>(in particolare distinzione </a:t>
            </a:r>
            <a:r>
              <a:rPr lang="it-IT" i="1" dirty="0">
                <a:uFill>
                  <a:solidFill/>
                </a:uFill>
                <a:latin typeface="+mj-lt"/>
                <a:ea typeface="Times New Roman"/>
                <a:cs typeface="Times New Roman"/>
                <a:sym typeface="Times New Roman"/>
              </a:rPr>
              <a:t>noi/loro</a:t>
            </a:r>
            <a:r>
              <a:rPr lang="it-IT" dirty="0">
                <a:uFill>
                  <a:solidFill/>
                </a:uFill>
                <a:latin typeface="+mj-lt"/>
                <a:ea typeface="Times New Roman"/>
                <a:cs typeface="Times New Roman"/>
                <a:sym typeface="Times New Roman"/>
              </a:rPr>
              <a:t>, questione del razzismo e della xenofobia)</a:t>
            </a:r>
            <a:endParaRPr lang="it-IT" sz="800"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err="1">
                <a:uFill>
                  <a:solidFill/>
                </a:uFill>
                <a:latin typeface="+mj-lt"/>
                <a:ea typeface="Times New Roman"/>
                <a:cs typeface="Times New Roman"/>
                <a:sym typeface="Times New Roman"/>
              </a:rPr>
              <a:t>Bechelloni</a:t>
            </a:r>
            <a:r>
              <a:rPr lang="it-IT" dirty="0">
                <a:uFill>
                  <a:solidFill/>
                </a:uFill>
                <a:latin typeface="+mj-lt"/>
                <a:ea typeface="Times New Roman"/>
                <a:cs typeface="Times New Roman"/>
                <a:sym typeface="Times New Roman"/>
              </a:rPr>
              <a:t> G. (a cura di) (1994), </a:t>
            </a:r>
            <a:r>
              <a:rPr lang="it-IT" i="1" dirty="0">
                <a:uFill>
                  <a:solidFill/>
                </a:uFill>
                <a:latin typeface="+mj-lt"/>
                <a:ea typeface="Times New Roman"/>
                <a:cs typeface="Times New Roman"/>
                <a:sym typeface="Times New Roman"/>
              </a:rPr>
              <a:t>Il mutamento culturale in Italia</a:t>
            </a:r>
            <a:r>
              <a:rPr lang="it-IT" dirty="0">
                <a:uFill>
                  <a:solidFill/>
                </a:uFill>
                <a:latin typeface="+mj-lt"/>
                <a:ea typeface="Times New Roman"/>
                <a:cs typeface="Times New Roman"/>
                <a:sym typeface="Times New Roman"/>
              </a:rPr>
              <a:t>, </a:t>
            </a:r>
            <a:r>
              <a:rPr lang="it-IT" dirty="0" smtClean="0">
                <a:uFill>
                  <a:solidFill/>
                </a:uFill>
                <a:latin typeface="+mj-lt"/>
                <a:ea typeface="Times New Roman"/>
                <a:cs typeface="Times New Roman"/>
                <a:sym typeface="Times New Roman"/>
              </a:rPr>
              <a:t>Liguori: </a:t>
            </a:r>
            <a:r>
              <a:rPr lang="it-IT" dirty="0">
                <a:uFill>
                  <a:solidFill/>
                </a:uFill>
                <a:latin typeface="+mj-lt"/>
                <a:ea typeface="Times New Roman"/>
                <a:cs typeface="Times New Roman"/>
                <a:sym typeface="Times New Roman"/>
              </a:rPr>
              <a:t>in particolare i saggi: </a:t>
            </a:r>
          </a:p>
          <a:p>
            <a:pPr marL="320039" lvl="0" indent="-160019" algn="just" defTabSz="320039">
              <a:spcBef>
                <a:spcPts val="0"/>
              </a:spcBef>
              <a:buFontTx/>
              <a:buChar char="-"/>
              <a:tabLst>
                <a:tab pos="304800" algn="l"/>
              </a:tabLst>
              <a:defRPr sz="1800"/>
            </a:pPr>
            <a:r>
              <a:rPr lang="it-IT" dirty="0">
                <a:uFill>
                  <a:solidFill/>
                </a:uFill>
                <a:latin typeface="+mj-lt"/>
                <a:ea typeface="Times New Roman"/>
                <a:cs typeface="Times New Roman"/>
                <a:sym typeface="Times New Roman"/>
              </a:rPr>
              <a:t>Melotti U., </a:t>
            </a:r>
            <a:r>
              <a:rPr lang="it-IT" i="1" dirty="0">
                <a:uFill>
                  <a:solidFill/>
                </a:uFill>
                <a:latin typeface="+mj-lt"/>
                <a:ea typeface="Times New Roman"/>
                <a:cs typeface="Times New Roman"/>
                <a:sym typeface="Times New Roman"/>
              </a:rPr>
              <a:t>L’Italia da paese d’emigrazione a paese di immigrazione: un cambiamento di grande rilevanza storica e destinata a durare</a:t>
            </a:r>
            <a:endParaRPr lang="it-IT" sz="800" dirty="0">
              <a:uFill>
                <a:solidFill/>
              </a:uFill>
              <a:latin typeface="+mj-lt"/>
              <a:ea typeface="Times New Roman"/>
              <a:cs typeface="Times New Roman"/>
              <a:sym typeface="Times New Roman"/>
            </a:endParaRPr>
          </a:p>
          <a:p>
            <a:pPr marL="0" lvl="0" indent="0" algn="just" defTabSz="320039">
              <a:spcBef>
                <a:spcPts val="0"/>
              </a:spcBef>
              <a:buSzTx/>
              <a:buFontTx/>
              <a:buNone/>
              <a:defRPr sz="1800"/>
            </a:pPr>
            <a:r>
              <a:rPr lang="it-IT" dirty="0">
                <a:uFill>
                  <a:solidFill/>
                </a:uFill>
                <a:latin typeface="+mj-lt"/>
                <a:ea typeface="Times New Roman"/>
                <a:cs typeface="Times New Roman"/>
                <a:sym typeface="Times New Roman"/>
              </a:rPr>
              <a:t>Cocchi G. (a cura di) (1989), </a:t>
            </a:r>
            <a:r>
              <a:rPr lang="it-IT" i="1" dirty="0">
                <a:uFill>
                  <a:solidFill/>
                </a:uFill>
                <a:latin typeface="+mj-lt"/>
                <a:ea typeface="Times New Roman"/>
                <a:cs typeface="Times New Roman"/>
                <a:sym typeface="Times New Roman"/>
              </a:rPr>
              <a:t>Stranieri in Italia. Caratteri e tendenze dell’immigrazione dai paesi extracomunitari</a:t>
            </a:r>
            <a:r>
              <a:rPr lang="it-IT" dirty="0">
                <a:uFill>
                  <a:solidFill/>
                </a:uFill>
                <a:latin typeface="+mj-lt"/>
                <a:ea typeface="Times New Roman"/>
                <a:cs typeface="Times New Roman"/>
                <a:sym typeface="Times New Roman"/>
              </a:rPr>
              <a:t>, Istituto </a:t>
            </a:r>
            <a:r>
              <a:rPr lang="it-IT" dirty="0" err="1" smtClean="0">
                <a:uFill>
                  <a:solidFill/>
                </a:uFill>
                <a:latin typeface="+mj-lt"/>
                <a:ea typeface="Times New Roman"/>
                <a:cs typeface="Times New Roman"/>
                <a:sym typeface="Times New Roman"/>
              </a:rPr>
              <a:t>Catteneo</a:t>
            </a:r>
            <a:r>
              <a:rPr lang="it-IT" dirty="0" smtClean="0">
                <a:uFill>
                  <a:solidFill/>
                </a:uFill>
                <a:latin typeface="+mj-lt"/>
                <a:ea typeface="Times New Roman"/>
                <a:cs typeface="Times New Roman"/>
                <a:sym typeface="Times New Roman"/>
              </a:rPr>
              <a:t>:  </a:t>
            </a:r>
            <a:r>
              <a:rPr lang="it-IT" dirty="0">
                <a:uFill>
                  <a:solidFill/>
                </a:uFill>
                <a:latin typeface="+mj-lt"/>
                <a:ea typeface="Times New Roman"/>
                <a:cs typeface="Times New Roman"/>
                <a:sym typeface="Times New Roman"/>
              </a:rPr>
              <a:t>in particolare i saggi: </a:t>
            </a:r>
          </a:p>
          <a:p>
            <a:pPr marL="320039" lvl="0" indent="-160019" algn="just" defTabSz="320039">
              <a:spcBef>
                <a:spcPts val="0"/>
              </a:spcBef>
              <a:buFontTx/>
              <a:buChar char="-"/>
              <a:tabLst>
                <a:tab pos="304800" algn="l"/>
              </a:tabLst>
              <a:defRPr sz="1800"/>
            </a:pPr>
            <a:r>
              <a:rPr lang="it-IT" dirty="0">
                <a:uFill>
                  <a:solidFill/>
                </a:uFill>
                <a:latin typeface="+mj-lt"/>
                <a:ea typeface="Times New Roman"/>
                <a:cs typeface="Times New Roman"/>
                <a:sym typeface="Times New Roman"/>
              </a:rPr>
              <a:t>Melotti U., </a:t>
            </a:r>
            <a:r>
              <a:rPr lang="it-IT" i="1" dirty="0">
                <a:uFill>
                  <a:solidFill/>
                </a:uFill>
                <a:latin typeface="+mj-lt"/>
                <a:ea typeface="Times New Roman"/>
                <a:cs typeface="Times New Roman"/>
                <a:sym typeface="Times New Roman"/>
              </a:rPr>
              <a:t>L’immigrazione straniera in Italia da caso anomalo a caso esemplare</a:t>
            </a:r>
            <a:endParaRPr lang="it-IT" dirty="0">
              <a:latin typeface="+mj-lt"/>
            </a:endParaRPr>
          </a:p>
        </p:txBody>
      </p:sp>
    </p:spTree>
    <p:extLst>
      <p:ext uri="{BB962C8B-B14F-4D97-AF65-F5344CB8AC3E}">
        <p14:creationId xmlns:p14="http://schemas.microsoft.com/office/powerpoint/2010/main" val="1423843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4" y="2277796"/>
            <a:ext cx="9891587" cy="1480594"/>
          </a:xfrm>
        </p:spPr>
        <p:txBody>
          <a:bodyPr/>
          <a:lstStyle/>
          <a:p>
            <a:pPr lvl="0" algn="r">
              <a:spcBef>
                <a:spcPts val="1200"/>
              </a:spcBef>
            </a:pPr>
            <a:r>
              <a:rPr lang="it-IT" sz="4400" b="1" dirty="0"/>
              <a:t>"</a:t>
            </a:r>
            <a:r>
              <a:rPr lang="it-IT" sz="4400" b="1" dirty="0" smtClean="0"/>
              <a:t>Abbiam fatto l’Italia</a:t>
            </a:r>
            <a:r>
              <a:rPr lang="it-IT" sz="4400" b="1" dirty="0" smtClean="0"/>
              <a:t>…"</a:t>
            </a:r>
            <a:r>
              <a:rPr lang="it-IT" sz="4400" dirty="0"/>
              <a:t> </a:t>
            </a:r>
            <a:br>
              <a:rPr lang="it-IT" sz="4400" dirty="0"/>
            </a:br>
            <a:r>
              <a:rPr lang="it-IT" sz="3600" dirty="0" smtClean="0"/>
              <a:t>Materiale </a:t>
            </a:r>
            <a:r>
              <a:rPr lang="it-IT" sz="3600" dirty="0"/>
              <a:t>esemplificativo testuale, </a:t>
            </a:r>
            <a:r>
              <a:rPr lang="it-IT" sz="3600" dirty="0" smtClean="0"/>
              <a:t/>
            </a:r>
            <a:br>
              <a:rPr lang="it-IT" sz="3600" dirty="0" smtClean="0"/>
            </a:br>
            <a:r>
              <a:rPr lang="it-IT" sz="3600" dirty="0" smtClean="0"/>
              <a:t>audio </a:t>
            </a:r>
            <a:r>
              <a:rPr lang="it-IT" sz="3600" dirty="0"/>
              <a:t>e video </a:t>
            </a:r>
            <a:r>
              <a:rPr lang="it-IT" sz="6000" b="1" dirty="0" smtClean="0"/>
              <a:t/>
            </a:r>
            <a:br>
              <a:rPr lang="it-IT" sz="6000" b="1" dirty="0" smtClean="0"/>
            </a:br>
            <a:r>
              <a:rPr lang="it-IT" sz="1600" b="1" dirty="0" smtClean="0"/>
              <a:t>a cura di dott.sse Valeria Pecorelli e Sonia Pozzi</a:t>
            </a:r>
            <a:endParaRPr lang="it-IT" sz="1600" b="1" dirty="0"/>
          </a:p>
        </p:txBody>
      </p:sp>
      <p:sp>
        <p:nvSpPr>
          <p:cNvPr id="3" name="Sottotitolo 2"/>
          <p:cNvSpPr>
            <a:spLocks noGrp="1"/>
          </p:cNvSpPr>
          <p:nvPr>
            <p:ph type="subTitle" idx="1"/>
          </p:nvPr>
        </p:nvSpPr>
        <p:spPr>
          <a:xfrm>
            <a:off x="1154954" y="4157396"/>
            <a:ext cx="9847343" cy="1734972"/>
          </a:xfrm>
        </p:spPr>
        <p:txBody>
          <a:bodyPr>
            <a:noAutofit/>
          </a:bodyPr>
          <a:lstStyle/>
          <a:p>
            <a:pPr algn="r"/>
            <a:r>
              <a:rPr lang="it-IT" sz="2000" cap="none" dirty="0" smtClean="0">
                <a:latin typeface="Times"/>
                <a:ea typeface="Times"/>
                <a:cs typeface="Times"/>
                <a:sym typeface="Times"/>
              </a:rPr>
              <a:t>Materiale didattico parte del progetto di ricerca</a:t>
            </a:r>
          </a:p>
          <a:p>
            <a:pPr algn="r"/>
            <a:r>
              <a:rPr lang="it-IT" sz="2000" i="1" cap="none" dirty="0" smtClean="0">
                <a:latin typeface="Times"/>
                <a:ea typeface="Times"/>
                <a:cs typeface="Times"/>
                <a:sym typeface="Times"/>
              </a:rPr>
              <a:t>New </a:t>
            </a:r>
            <a:r>
              <a:rPr lang="it-IT" sz="2000" i="1" cap="none" dirty="0" smtClean="0">
                <a:latin typeface="Times"/>
                <a:ea typeface="Times"/>
                <a:cs typeface="Times"/>
                <a:sym typeface="Times"/>
              </a:rPr>
              <a:t>italians: the re-making of the nation in the age of migration</a:t>
            </a:r>
            <a:r>
              <a:rPr lang="it-IT" sz="1600" cap="none" dirty="0" smtClean="0">
                <a:latin typeface="Times"/>
                <a:ea typeface="Times"/>
                <a:cs typeface="Times"/>
                <a:sym typeface="Times"/>
              </a:rPr>
              <a:t/>
            </a:r>
            <a:br>
              <a:rPr lang="it-IT" sz="1600" cap="none" dirty="0" smtClean="0">
                <a:latin typeface="Times"/>
                <a:ea typeface="Times"/>
                <a:cs typeface="Times"/>
                <a:sym typeface="Times"/>
              </a:rPr>
            </a:br>
            <a:r>
              <a:rPr lang="it-IT" cap="none" dirty="0" smtClean="0">
                <a:latin typeface="Times"/>
                <a:ea typeface="Times"/>
                <a:cs typeface="Times"/>
                <a:sym typeface="Times"/>
              </a:rPr>
              <a:t>direttore: Dr Marco Antonsich</a:t>
            </a:r>
          </a:p>
          <a:p>
            <a:pPr algn="r"/>
            <a:r>
              <a:rPr lang="it-IT" cap="none" dirty="0" smtClean="0">
                <a:latin typeface="Times"/>
                <a:cs typeface="Times"/>
                <a:sym typeface="Times"/>
                <a:hlinkClick r:id="rId2"/>
              </a:rPr>
              <a:t>http://www.newitalians.eu</a:t>
            </a:r>
            <a:endParaRPr lang="it-IT" cap="none" dirty="0" smtClean="0">
              <a:latin typeface="Times"/>
              <a:cs typeface="Times"/>
              <a:sym typeface="Times"/>
            </a:endParaRPr>
          </a:p>
          <a:p>
            <a:pPr algn="r"/>
            <a:r>
              <a:rPr lang="it-IT" sz="1600" cap="none" dirty="0" smtClean="0">
                <a:latin typeface="Times"/>
                <a:cs typeface="Times"/>
                <a:sym typeface="Times"/>
              </a:rPr>
              <a:t>Progetto sponsorizzato dalla Commissione Europea</a:t>
            </a:r>
            <a:r>
              <a:rPr lang="it-IT" sz="1600" cap="none" dirty="0">
                <a:latin typeface="Times"/>
                <a:cs typeface="Times"/>
                <a:sym typeface="Times"/>
              </a:rPr>
              <a:t>, Grant </a:t>
            </a:r>
            <a:r>
              <a:rPr lang="it-IT" sz="1600" cap="none" dirty="0" smtClean="0">
                <a:latin typeface="Times"/>
                <a:cs typeface="Times"/>
                <a:sym typeface="Times"/>
              </a:rPr>
              <a:t>PCIG13-GA-2013-618470</a:t>
            </a:r>
            <a:endParaRPr lang="it-IT" sz="1600" dirty="0" smtClean="0"/>
          </a:p>
        </p:txBody>
      </p:sp>
      <p:pic>
        <p:nvPicPr>
          <p:cNvPr id="4" name="officeArt object" descr="Proposed Loughborough University logo"/>
          <p:cNvPicPr/>
          <p:nvPr/>
        </p:nvPicPr>
        <p:blipFill>
          <a:blip r:embed="rId3">
            <a:extLst/>
          </a:blip>
          <a:stretch>
            <a:fillRect/>
          </a:stretch>
        </p:blipFill>
        <p:spPr>
          <a:xfrm>
            <a:off x="778134" y="748849"/>
            <a:ext cx="3590666" cy="1092651"/>
          </a:xfrm>
          <a:prstGeom prst="rect">
            <a:avLst/>
          </a:prstGeom>
          <a:ln w="12700" cap="flat">
            <a:noFill/>
            <a:miter lim="400000"/>
          </a:ln>
          <a:effectLst/>
        </p:spPr>
      </p:pic>
    </p:spTree>
    <p:extLst>
      <p:ext uri="{BB962C8B-B14F-4D97-AF65-F5344CB8AC3E}">
        <p14:creationId xmlns:p14="http://schemas.microsoft.com/office/powerpoint/2010/main" val="3796523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a:xfrm>
            <a:off x="641443" y="586853"/>
            <a:ext cx="10754439" cy="1345187"/>
          </a:xfrm>
          <a:prstGeom prst="rect">
            <a:avLst/>
          </a:prstGeom>
        </p:spPr>
        <p:txBody>
          <a:bodyPr/>
          <a:lstStyle/>
          <a:p>
            <a:pPr defTabSz="402336">
              <a:defRPr sz="2816"/>
            </a:pPr>
            <a:r>
              <a:t>Italia, italiano, italianità, appartenenze:</a:t>
            </a:r>
            <a:br/>
            <a:r>
              <a:t>il punto di vista delle delle seconde generazioni nei testi scritti</a:t>
            </a:r>
          </a:p>
        </p:txBody>
      </p:sp>
      <p:sp>
        <p:nvSpPr>
          <p:cNvPr id="305" name="Shape 305"/>
          <p:cNvSpPr>
            <a:spLocks noGrp="1"/>
          </p:cNvSpPr>
          <p:nvPr>
            <p:ph type="body" idx="1"/>
          </p:nvPr>
        </p:nvSpPr>
        <p:spPr>
          <a:xfrm>
            <a:off x="450374" y="2251879"/>
            <a:ext cx="11218464" cy="4299048"/>
          </a:xfrm>
          <a:prstGeom prst="rect">
            <a:avLst/>
          </a:prstGeom>
        </p:spPr>
        <p:txBody>
          <a:bodyPr/>
          <a:lstStyle/>
          <a:p>
            <a:pPr marL="0" indent="0">
              <a:lnSpc>
                <a:spcPct val="96000"/>
              </a:lnSpc>
              <a:spcBef>
                <a:spcPts val="0"/>
              </a:spcBef>
              <a:buSzTx/>
              <a:buNone/>
              <a:defRPr sz="1300"/>
            </a:pPr>
            <a:r>
              <a:t>..</a:t>
            </a:r>
            <a:r>
              <a:rPr sz="1400"/>
              <a:t>io sono satura..</a:t>
            </a:r>
          </a:p>
          <a:p>
            <a:pPr marL="0" indent="0">
              <a:lnSpc>
                <a:spcPct val="96000"/>
              </a:lnSpc>
              <a:spcBef>
                <a:spcPts val="0"/>
              </a:spcBef>
              <a:buSzTx/>
              <a:buNone/>
              <a:defRPr sz="1400"/>
            </a:pPr>
            <a:r>
              <a:t>sa tu ra.</a:t>
            </a:r>
          </a:p>
          <a:p>
            <a:pPr marL="0" indent="0">
              <a:lnSpc>
                <a:spcPct val="96000"/>
              </a:lnSpc>
              <a:spcBef>
                <a:spcPts val="0"/>
              </a:spcBef>
              <a:buSzTx/>
              <a:buNone/>
              <a:defRPr sz="1400"/>
            </a:pPr>
            <a:r>
              <a:t>Mi poggio qui e </a:t>
            </a:r>
            <a:r>
              <a:rPr b="1"/>
              <a:t>aspetto</a:t>
            </a:r>
            <a:r>
              <a:t>.</a:t>
            </a:r>
          </a:p>
          <a:p>
            <a:pPr marL="0" indent="0">
              <a:lnSpc>
                <a:spcPct val="96000"/>
              </a:lnSpc>
              <a:spcBef>
                <a:spcPts val="0"/>
              </a:spcBef>
              <a:buSzTx/>
              <a:buNone/>
              <a:defRPr sz="1400" b="1"/>
            </a:pPr>
            <a:r>
              <a:t>attendo ciò che non arriverà a breve</a:t>
            </a:r>
            <a:r>
              <a:rPr b="0"/>
              <a:t>.</a:t>
            </a:r>
          </a:p>
          <a:p>
            <a:pPr marL="0" indent="0">
              <a:lnSpc>
                <a:spcPct val="96000"/>
              </a:lnSpc>
              <a:spcBef>
                <a:spcPts val="0"/>
              </a:spcBef>
              <a:buSzTx/>
              <a:buNone/>
              <a:defRPr sz="1400" b="1"/>
            </a:pPr>
            <a:r>
              <a:t>attendo ciò che magari non si dovrebbe attendere</a:t>
            </a:r>
            <a:r>
              <a:rPr b="0"/>
              <a:t>..</a:t>
            </a:r>
          </a:p>
          <a:p>
            <a:pPr marL="0" indent="0">
              <a:lnSpc>
                <a:spcPct val="96000"/>
              </a:lnSpc>
              <a:spcBef>
                <a:spcPts val="0"/>
              </a:spcBef>
              <a:buSzTx/>
              <a:buNone/>
              <a:defRPr sz="1400"/>
            </a:pPr>
            <a:r>
              <a:t>..se solo conosci qualcuno di importante..</a:t>
            </a:r>
          </a:p>
          <a:p>
            <a:pPr marL="0" indent="0">
              <a:lnSpc>
                <a:spcPct val="96000"/>
              </a:lnSpc>
              <a:spcBef>
                <a:spcPts val="0"/>
              </a:spcBef>
              <a:buSzTx/>
              <a:buNone/>
              <a:defRPr sz="1400"/>
            </a:pPr>
            <a:r>
              <a:t>..se solo potessi..</a:t>
            </a:r>
          </a:p>
          <a:p>
            <a:pPr marL="0" indent="0">
              <a:lnSpc>
                <a:spcPct val="96000"/>
              </a:lnSpc>
              <a:spcBef>
                <a:spcPts val="0"/>
              </a:spcBef>
              <a:buSzTx/>
              <a:buNone/>
              <a:defRPr sz="1400"/>
            </a:pPr>
            <a:r>
              <a:t>..se solo.</a:t>
            </a:r>
          </a:p>
          <a:p>
            <a:pPr marL="0" indent="0">
              <a:lnSpc>
                <a:spcPct val="96000"/>
              </a:lnSpc>
              <a:spcBef>
                <a:spcPts val="0"/>
              </a:spcBef>
              <a:buSzTx/>
              <a:buNone/>
              <a:defRPr sz="1400"/>
            </a:pPr>
            <a:r>
              <a:t>..</a:t>
            </a:r>
            <a:r>
              <a:rPr b="1"/>
              <a:t>imprigionata</a:t>
            </a:r>
            <a:r>
              <a:t> </a:t>
            </a:r>
            <a:r>
              <a:rPr b="1" i="1"/>
              <a:t>in un posto che </a:t>
            </a:r>
            <a:r>
              <a:rPr b="1" i="1">
                <a:solidFill>
                  <a:srgbClr val="0070C0"/>
                </a:solidFill>
              </a:rPr>
              <a:t>non ti sente sua</a:t>
            </a:r>
            <a:r>
              <a:rPr>
                <a:solidFill>
                  <a:srgbClr val="0070C0"/>
                </a:solidFill>
              </a:rPr>
              <a:t>.</a:t>
            </a:r>
          </a:p>
          <a:p>
            <a:pPr marL="0" indent="0">
              <a:lnSpc>
                <a:spcPct val="96000"/>
              </a:lnSpc>
              <a:spcBef>
                <a:spcPts val="0"/>
              </a:spcBef>
              <a:buSzTx/>
              <a:buNone/>
              <a:defRPr sz="1400"/>
            </a:pPr>
            <a:r>
              <a:t>..</a:t>
            </a:r>
            <a:r>
              <a:rPr b="1" i="1"/>
              <a:t>e mi chiedo perché non mi voglia</a:t>
            </a:r>
            <a:r>
              <a:t>..</a:t>
            </a:r>
          </a:p>
          <a:p>
            <a:pPr marL="0" indent="0">
              <a:lnSpc>
                <a:spcPct val="96000"/>
              </a:lnSpc>
              <a:spcBef>
                <a:spcPts val="0"/>
              </a:spcBef>
              <a:buSzTx/>
              <a:buNone/>
              <a:defRPr sz="1400"/>
            </a:pPr>
            <a:r>
              <a:t>..sono 17 anni che sono qui in Italia, ma è così difficile per questo paese prevedere dei "casi" come il mio?!</a:t>
            </a:r>
          </a:p>
          <a:p>
            <a:pPr marL="0" indent="0">
              <a:lnSpc>
                <a:spcPct val="96000"/>
              </a:lnSpc>
              <a:spcBef>
                <a:spcPts val="0"/>
              </a:spcBef>
              <a:buSzTx/>
              <a:buNone/>
              <a:defRPr sz="1400"/>
            </a:pPr>
            <a:r>
              <a:t>..ogni tanto penso di andarmene.. ma </a:t>
            </a:r>
            <a:r>
              <a:rPr b="1" i="1"/>
              <a:t>se me ne vado </a:t>
            </a:r>
            <a:r>
              <a:rPr b="1" i="1">
                <a:solidFill>
                  <a:srgbClr val="0070C0"/>
                </a:solidFill>
              </a:rPr>
              <a:t>sarebbe come un andarsene doppiamente me ne vado da un posto che è mio e non mio per tornare nel posto che è mio ma non mio al tempo stesso</a:t>
            </a:r>
            <a:r>
              <a:t>. e quindi dove mi proietto?! dove rimango?!? </a:t>
            </a:r>
            <a:r>
              <a:rPr b="1"/>
              <a:t>la mia casa dov'è?!</a:t>
            </a:r>
          </a:p>
          <a:p>
            <a:pPr marL="0" indent="0">
              <a:lnSpc>
                <a:spcPct val="96000"/>
              </a:lnSpc>
              <a:spcBef>
                <a:spcPts val="0"/>
              </a:spcBef>
              <a:buSzTx/>
              <a:buNone/>
              <a:defRPr sz="1400"/>
            </a:pPr>
            <a:r>
              <a:t>Da quando in qua la legge arriva </a:t>
            </a:r>
            <a:r>
              <a:rPr b="1"/>
              <a:t>a predominare e violentare</a:t>
            </a:r>
            <a:r>
              <a:t> così tanto la mia esistenza?!</a:t>
            </a:r>
          </a:p>
          <a:p>
            <a:pPr marL="0" indent="0">
              <a:lnSpc>
                <a:spcPct val="96000"/>
              </a:lnSpc>
              <a:spcBef>
                <a:spcPts val="0"/>
              </a:spcBef>
              <a:buSzTx/>
              <a:buNone/>
              <a:defRPr sz="1400"/>
            </a:pPr>
            <a:r>
              <a:t>Vorrei avere 22 anni, e fin qui ci siamo li ho, </a:t>
            </a:r>
            <a:r>
              <a:rPr>
                <a:solidFill>
                  <a:srgbClr val="0070C0"/>
                </a:solidFill>
              </a:rPr>
              <a:t>vorrei vivere come una 22enne viaggiare, no non posso se non in alcuni brevissimi periodi che decidono loro</a:t>
            </a:r>
            <a:r>
              <a:t>, votare, no a priori non posso non sono MATERIALMENTE cittadina, e poi?!</a:t>
            </a:r>
          </a:p>
          <a:p>
            <a:pPr marL="0" indent="0">
              <a:lnSpc>
                <a:spcPct val="96000"/>
              </a:lnSpc>
              <a:spcBef>
                <a:spcPts val="0"/>
              </a:spcBef>
              <a:buSzTx/>
              <a:buNone/>
              <a:defRPr sz="1400"/>
            </a:pPr>
            <a:r>
              <a:t>..</a:t>
            </a:r>
            <a:r>
              <a:rPr b="1"/>
              <a:t>la libertà è tutto</a:t>
            </a:r>
          </a:p>
          <a:p>
            <a:pPr marL="0" indent="0">
              <a:lnSpc>
                <a:spcPct val="96000"/>
              </a:lnSpc>
              <a:spcBef>
                <a:spcPts val="0"/>
              </a:spcBef>
              <a:buSzTx/>
              <a:buNone/>
              <a:defRPr sz="1000" b="1"/>
            </a:pPr>
            <a:endParaRPr b="1"/>
          </a:p>
          <a:p>
            <a:pPr marL="0" indent="0">
              <a:lnSpc>
                <a:spcPct val="96000"/>
              </a:lnSpc>
              <a:spcBef>
                <a:spcPts val="0"/>
              </a:spcBef>
              <a:buSzTx/>
              <a:buNone/>
              <a:defRPr sz="1000" i="1"/>
            </a:pPr>
            <a:r>
              <a:t>Fonte: Queenia Pereira de Oliveira (nick name PurpleWoman), Forum RETE G2, 28/10/2008</a:t>
            </a:r>
          </a:p>
        </p:txBody>
      </p:sp>
    </p:spTree>
    <p:extLst>
      <p:ext uri="{BB962C8B-B14F-4D97-AF65-F5344CB8AC3E}">
        <p14:creationId xmlns:p14="http://schemas.microsoft.com/office/powerpoint/2010/main" val="148502999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232010" y="259306"/>
            <a:ext cx="11614247" cy="6289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defRPr sz="1400" b="1">
                <a:latin typeface="Century Gothic"/>
                <a:ea typeface="Century Gothic"/>
                <a:cs typeface="Century Gothic"/>
                <a:sym typeface="Century Gothic"/>
              </a:defRPr>
            </a:pPr>
            <a:r>
              <a:t>Io italiano in tutto, indiano nei diritti</a:t>
            </a:r>
            <a:r>
              <a:rPr b="0"/>
              <a:t> </a:t>
            </a:r>
          </a:p>
          <a:p>
            <a:pPr algn="just">
              <a:defRPr sz="1400">
                <a:latin typeface="Century Gothic"/>
                <a:ea typeface="Century Gothic"/>
                <a:cs typeface="Century Gothic"/>
                <a:sym typeface="Century Gothic"/>
              </a:defRPr>
            </a:pPr>
            <a:endParaRPr b="0"/>
          </a:p>
          <a:p>
            <a:pPr algn="just">
              <a:defRPr sz="1400" b="1">
                <a:latin typeface="Century Gothic"/>
                <a:ea typeface="Century Gothic"/>
                <a:cs typeface="Century Gothic"/>
                <a:sym typeface="Century Gothic"/>
              </a:defRPr>
            </a:pPr>
            <a:r>
              <a:t>Varco il "confine" ogni mattina quando esco di casa</a:t>
            </a:r>
            <a:r>
              <a:rPr b="0"/>
              <a:t>, saluto mia mamma in italiano o in punjabi (lingua dell'India settentrionale), ogni tanto saluto a mani giunte davanti all'effigie dei nostri Guru, ed esco. </a:t>
            </a:r>
            <a:r>
              <a:t>A quel punto sono in Italia. E sono Italiano. La mia lingua è l'italiano, i miei discorsi sono più o meno quelli di un italiano della mia età (ma a differenza di questi io non parlo e non mi interesso di calcio, non sfoglio la Gazzetta dello sport, leggo piuttosto Repubblica o Internazionale), i miei desideri sono quelli di un italiano, i miei sogni sono quelli di un italiano ma forse si spostano un po' più in là e un po' più su rispetto ai confini tradizionali di un comune sognatore italiano</a:t>
            </a:r>
            <a:r>
              <a:rPr b="0"/>
              <a:t>. </a:t>
            </a:r>
            <a:r>
              <a:t>Anch'io, come qualsiasi mio coetaneo, ogni tanto esclamo "I cinesi ci stanno invadendo!"</a:t>
            </a:r>
            <a:r>
              <a:rPr b="0"/>
              <a:t>. Però adoro guardare i volti di questi "stranieri" che non si pongono il minimo problema sull'esserlo o meno; mi piace ascoltare la musicalità dei loro accenti, dal cinese al marocchino, dall'albanese al romeno. </a:t>
            </a:r>
            <a:r>
              <a:t>In Italia sono italiano, se non quando mi viene chiesto "Di dove sei?".</a:t>
            </a:r>
            <a:r>
              <a:rPr b="0"/>
              <a:t> Vorrei rispondere "sono di Città di C...", ma constato che non è questo che vogliono sentirsi dire, e allora </a:t>
            </a:r>
            <a:r>
              <a:t>sommessamente rispondo: "Sono indiano". Sono italiano se non quando faccio la fila assieme ad altri "stranieri" davanti alla questura; quando all'aeroporto la mia fila non è quella per gli "italian citizens", ma quella dei "foreigners"; quando seguo attentamente tutta la campagna elettorale, ma non posso andare ad esprimere il mio voto; quando le mie possibilità di lavoro, carriera, spostamento sono compromesse dalla mia nazionalità</a:t>
            </a:r>
            <a:r>
              <a:rPr b="0"/>
              <a:t>; ed in altre occasioni come queste. Comunque, il mio rapporto con la comunità di appartenenza dei miei genitori, ovvero quella punjabi, è quasi nullo. Purtroppo, o per fortuna, viviamo in un luogo dove questa comunità è pressoché assente. Così i miei genitori sono praticamente il mio unico rapporto con le mie origini. Ed è un rapporto flebile, basato sulla lingua, sulla cucina -- spesso combatto ardue battaglie per convincere mio padre a non usare curry o altre "masala"(spezie) nei piatti italiani -- e su poche altre cose. Con loro so che di certe cose non si può parlare, e che altre cose loro non le possono capire (per limiti linguistici miei e loro, cultura, interessi, eccetera). </a:t>
            </a:r>
            <a:r>
              <a:t>Io non so bene cosa mi renda diverso da un italiano. E probabilmente neanche un italiano sa bene cosa lo rende diverso o "straniero" rispetto a un altro italiano, o rispetto a un altro "straniero</a:t>
            </a:r>
            <a:r>
              <a:rPr b="0"/>
              <a:t>". </a:t>
            </a:r>
            <a:r>
              <a:rPr>
                <a:solidFill>
                  <a:srgbClr val="0070C0"/>
                </a:solidFill>
              </a:rPr>
              <a:t>Ad ogni modo mi risulta molto più naturale individuare cosa agli italiani mi accomuna</a:t>
            </a:r>
            <a:r>
              <a:rPr b="0"/>
              <a:t>. Viviamo talmente atomizzati in questa società (il vivere fuori dalla loro comunità equivale, per i miei genitori, a non avere rapporti col mondo, dato che i rapporti con i loro amici/colleghi italiani sono inesistenti per il non sentito bisogno, da entrambe le parti, di crearli) che non sappiamo neanche che vita facciano i nostri vicini di casa, che problemi abbiano o cosa pensino di noi. Siamo un po' tutti "stranieri" qui in Occidente, ma per le istituzioni siamo stranieri a livelli diversi: le "caste" le fanno le istituzioni perché, se qualcuno deve stare meglio, qualcun altro dovrà necessariamente stare peggio; e se qualcuno deve avere più diritti, qualcun altro, per forza di cose, dovrà averne meno.</a:t>
            </a:r>
          </a:p>
          <a:p>
            <a:pPr algn="just">
              <a:defRPr sz="1400">
                <a:latin typeface="Century Gothic"/>
                <a:ea typeface="Century Gothic"/>
                <a:cs typeface="Century Gothic"/>
                <a:sym typeface="Century Gothic"/>
              </a:defRPr>
            </a:pPr>
            <a:endParaRPr b="0"/>
          </a:p>
          <a:p>
            <a:pPr algn="just">
              <a:defRPr sz="1000" i="1">
                <a:latin typeface="Century Gothic"/>
                <a:ea typeface="Century Gothic"/>
                <a:cs typeface="Century Gothic"/>
                <a:sym typeface="Century Gothic"/>
              </a:defRPr>
            </a:pPr>
            <a:r>
              <a:t>Fonte: Jaskarandeep Singh – Metropoli di Repubblica del 25 novembre 2007</a:t>
            </a:r>
          </a:p>
        </p:txBody>
      </p:sp>
    </p:spTree>
    <p:extLst>
      <p:ext uri="{BB962C8B-B14F-4D97-AF65-F5344CB8AC3E}">
        <p14:creationId xmlns:p14="http://schemas.microsoft.com/office/powerpoint/2010/main" val="314679434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163774" y="272954"/>
            <a:ext cx="11846256" cy="6352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400" b="1">
                <a:latin typeface="Century Gothic"/>
                <a:ea typeface="Century Gothic"/>
                <a:cs typeface="Century Gothic"/>
                <a:sym typeface="Century Gothic"/>
              </a:defRPr>
            </a:pPr>
            <a:r>
              <a:t>Il racconto di un immigrato in cima al mondo</a:t>
            </a:r>
          </a:p>
          <a:p>
            <a:pPr>
              <a:defRPr sz="1400">
                <a:latin typeface="Century Gothic"/>
                <a:ea typeface="Century Gothic"/>
                <a:cs typeface="Century Gothic"/>
                <a:sym typeface="Century Gothic"/>
              </a:defRPr>
            </a:pPr>
            <a:endParaRPr/>
          </a:p>
          <a:p>
            <a:pPr>
              <a:defRPr sz="1400" b="1">
                <a:solidFill>
                  <a:srgbClr val="0070C0"/>
                </a:solidFill>
                <a:latin typeface="Century Gothic"/>
                <a:ea typeface="Century Gothic"/>
                <a:cs typeface="Century Gothic"/>
                <a:sym typeface="Century Gothic"/>
              </a:defRPr>
            </a:pPr>
            <a:r>
              <a:t>Nella notte in cui brillano i colori dell’Italia, un immigrato come tanti si sente più italiano tifando e tifando a squarciagola……</a:t>
            </a:r>
          </a:p>
          <a:p>
            <a:pPr>
              <a:defRPr sz="1400" b="1">
                <a:latin typeface="Century Gothic"/>
                <a:ea typeface="Century Gothic"/>
                <a:cs typeface="Century Gothic"/>
                <a:sym typeface="Century Gothic"/>
              </a:defRPr>
            </a:pPr>
            <a:r>
              <a:t>Nella notte in cui brillano i colori dell’Italia, un immigrato come tanti si sente più italiano tifando e tifando a squarciagola per la squadra azzurra, per gli idoli che rimarranno nella storia di un gioco che unisce la passione di tante persone</a:t>
            </a:r>
            <a:r>
              <a:rPr b="0"/>
              <a:t>.</a:t>
            </a:r>
          </a:p>
          <a:p>
            <a:pPr>
              <a:defRPr sz="1400">
                <a:latin typeface="Century Gothic"/>
                <a:ea typeface="Century Gothic"/>
                <a:cs typeface="Century Gothic"/>
                <a:sym typeface="Century Gothic"/>
              </a:defRPr>
            </a:pPr>
            <a:r>
              <a:t>Inspiegabile questa alchimia, che spinge tanta gente a uscire dalla routine quotidiana, a buttarsi nella fiumana di persone sulle strade, un “manicomio” all’aperto, uomini e donne consapevoli di vivere un sogno realizzato, che corrono e urlano fino a perdere la voce.</a:t>
            </a:r>
          </a:p>
          <a:p>
            <a:pPr>
              <a:defRPr sz="1400" b="1">
                <a:latin typeface="Century Gothic"/>
                <a:ea typeface="Century Gothic"/>
                <a:cs typeface="Century Gothic"/>
                <a:sym typeface="Century Gothic"/>
              </a:defRPr>
            </a:pPr>
            <a:r>
              <a:t>“</a:t>
            </a:r>
            <a:r>
              <a:rPr b="0" u="sng">
                <a:solidFill>
                  <a:srgbClr val="0000FF"/>
                </a:solidFill>
                <a:uFill>
                  <a:solidFill>
                    <a:srgbClr val="0000FF"/>
                  </a:solidFill>
                </a:uFill>
                <a:hlinkClick r:id="rId2"/>
              </a:rPr>
              <a:t>Campioni del Mondo</a:t>
            </a:r>
            <a:r>
              <a:t>, </a:t>
            </a:r>
            <a:r>
              <a:rPr>
                <a:solidFill>
                  <a:srgbClr val="0070C0"/>
                </a:solidFill>
              </a:rPr>
              <a:t>campioni del Mondo” ecco che nasce l’orgoglio di essere un italiano acquisito, e non importa se effettivamente accettato dalla società in cui vive, non importa se l’aspetto non è tipico dell’italiano medio, il giovane immigrato si butta euforicamente nella folla per festeggiare la vittoria della sua seconda patria.</a:t>
            </a:r>
          </a:p>
          <a:p>
            <a:pPr>
              <a:defRPr sz="1400" b="1">
                <a:latin typeface="Century Gothic"/>
                <a:ea typeface="Century Gothic"/>
                <a:cs typeface="Century Gothic"/>
                <a:sym typeface="Century Gothic"/>
              </a:defRPr>
            </a:pPr>
            <a:r>
              <a:t>Sì, qualche occhiata incredula, incuriosita, instranita, proveniente dagli altri festeggianti si incrocia con quelli a mandorla del ragazzo. Ma poi trionfa la voglia di festeggiare che fa mettere da parte pregiudizi e discriminazioni</a:t>
            </a:r>
            <a:r>
              <a:rPr b="0"/>
              <a:t>. </a:t>
            </a:r>
            <a:r>
              <a:t>Con la forza di </a:t>
            </a:r>
            <a:r>
              <a:rPr>
                <a:solidFill>
                  <a:srgbClr val="0070C0"/>
                </a:solidFill>
              </a:rPr>
              <a:t>qualche gadget (tricolore), </a:t>
            </a:r>
            <a:r>
              <a:t>segno di appartenenza, recuperabile in extremis grazie ad un venditore ambulante, straniero anche lui, il ragazzo, probabilmente uno che noi avremmo chiamato “di seconda generazione”, si agevola nell’essere accettato senza troppi sguardi o commenti inopportuni (un giorno forse potrà fare a meno di procurarsi tutto ciò), così </a:t>
            </a:r>
            <a:r>
              <a:rPr>
                <a:solidFill>
                  <a:srgbClr val="0070C0"/>
                </a:solidFill>
              </a:rPr>
              <a:t>da poter usare un “noi” in un senso più ampio, comprensivo di tutti i tifosi dell’Italia, comprensivo di tutti gli immigrati che l’hanno tifata</a:t>
            </a:r>
            <a:r>
              <a:t>.</a:t>
            </a:r>
          </a:p>
          <a:p>
            <a:pPr>
              <a:defRPr sz="1400">
                <a:latin typeface="Century Gothic"/>
                <a:ea typeface="Century Gothic"/>
                <a:cs typeface="Century Gothic"/>
                <a:sym typeface="Century Gothic"/>
              </a:defRPr>
            </a:pPr>
            <a:r>
              <a:t>Nell’imperversare dei caroselli ecco scorgere un immagine che riecheggia nella notte, </a:t>
            </a:r>
            <a:r>
              <a:rPr b="1"/>
              <a:t>un cinese di mezza età che nella sua chinatown sventola orgogliosamente una enorme bandiera italiana, un’immagine da ricordare</a:t>
            </a:r>
            <a:r>
              <a:t>.</a:t>
            </a:r>
          </a:p>
          <a:p>
            <a:pPr>
              <a:defRPr sz="1400">
                <a:latin typeface="Century Gothic"/>
                <a:ea typeface="Century Gothic"/>
                <a:cs typeface="Century Gothic"/>
                <a:sym typeface="Century Gothic"/>
              </a:defRPr>
            </a:pPr>
            <a:r>
              <a:t>Ma i festeggiamenti dilagano sulla strada, immagini di nudismo al limite di denuncia per atti osceni in luogo pubblico, autoveicoli con un carico di persone al di là di ogni divieto del codice stradale, bandiere, urla, suoni e, raggiungendo oramai l’anarchia pura, la presa di un autobus con ancora i passeggeri dentro, liberati dai festeggiamenti della gente che si era arrampicata sopra il mezzo soltanto dopo un ora, e rincuorati di essere rimasti illesi dopo il passaggio di un vento di follia collettiva. Questo è lo spirito della nottata che coinvolge non solo cittadini italiani, ma tanti italiani acquisiti. </a:t>
            </a:r>
            <a:r>
              <a:rPr b="1"/>
              <a:t>Sorrisi, saluti, abbracci, foto ricordo: oggi è un gran giorno, oggi è il giorno dove NOI siamo i campioni del mondo, lo siamo al di là delle problematiche di integrazione, al di là delle diversità, al di là dei singoli egoismi che ci procura il vivere.</a:t>
            </a:r>
          </a:p>
          <a:p>
            <a:pPr>
              <a:defRPr sz="1400">
                <a:latin typeface="Century Gothic"/>
                <a:ea typeface="Century Gothic"/>
                <a:cs typeface="Century Gothic"/>
                <a:sym typeface="Century Gothic"/>
              </a:defRPr>
            </a:pPr>
            <a:r>
              <a:t>“CAMPIONI DEL MONDOOO!!!”</a:t>
            </a:r>
          </a:p>
          <a:p>
            <a:pPr>
              <a:defRPr sz="1400">
                <a:latin typeface="Century Gothic"/>
                <a:ea typeface="Century Gothic"/>
                <a:cs typeface="Century Gothic"/>
                <a:sym typeface="Century Gothic"/>
              </a:defRPr>
            </a:pPr>
            <a:r>
              <a:t>Magari ogni giorno l’Italia vincesse i mondiali</a:t>
            </a:r>
          </a:p>
          <a:p>
            <a:pPr>
              <a:defRPr>
                <a:latin typeface="Century Gothic"/>
                <a:ea typeface="Century Gothic"/>
                <a:cs typeface="Century Gothic"/>
                <a:sym typeface="Century Gothic"/>
              </a:defRPr>
            </a:pPr>
            <a:endParaRPr/>
          </a:p>
          <a:p>
            <a:pPr>
              <a:defRPr sz="1000" i="1">
                <a:latin typeface="Century Gothic"/>
                <a:ea typeface="Century Gothic"/>
                <a:cs typeface="Century Gothic"/>
                <a:sym typeface="Century Gothic"/>
              </a:defRPr>
            </a:pPr>
            <a:r>
              <a:t>Fonte: Racconto di Qi – Blog di Associna, 11/07/2006</a:t>
            </a:r>
          </a:p>
        </p:txBody>
      </p:sp>
    </p:spTree>
    <p:extLst>
      <p:ext uri="{BB962C8B-B14F-4D97-AF65-F5344CB8AC3E}">
        <p14:creationId xmlns:p14="http://schemas.microsoft.com/office/powerpoint/2010/main" val="161187764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619432" y="575186"/>
            <a:ext cx="10972801" cy="1327356"/>
          </a:xfrm>
          <a:prstGeom prst="rect">
            <a:avLst/>
          </a:prstGeom>
        </p:spPr>
        <p:txBody>
          <a:bodyPr/>
          <a:lstStyle/>
          <a:p>
            <a:pPr defTabSz="374904">
              <a:defRPr sz="2624"/>
            </a:pPr>
            <a:r>
              <a:t>Italia, italiano, italianità, appartenenze:</a:t>
            </a:r>
            <a:br/>
            <a:r>
              <a:t>il punto di vista delle delle seconde generazioni </a:t>
            </a:r>
            <a:br/>
            <a:r>
              <a:t>nei documentari </a:t>
            </a:r>
          </a:p>
        </p:txBody>
      </p:sp>
      <p:sp>
        <p:nvSpPr>
          <p:cNvPr id="312" name="Shape 312"/>
          <p:cNvSpPr>
            <a:spLocks noGrp="1"/>
          </p:cNvSpPr>
          <p:nvPr>
            <p:ph type="body" idx="1"/>
          </p:nvPr>
        </p:nvSpPr>
        <p:spPr>
          <a:xfrm>
            <a:off x="442450" y="2315495"/>
            <a:ext cx="11326764" cy="4306532"/>
          </a:xfrm>
          <a:prstGeom prst="rect">
            <a:avLst/>
          </a:prstGeom>
        </p:spPr>
        <p:txBody>
          <a:bodyPr/>
          <a:lstStyle/>
          <a:p>
            <a:pPr marL="0" indent="0" defTabSz="301752">
              <a:lnSpc>
                <a:spcPct val="120000"/>
              </a:lnSpc>
              <a:spcBef>
                <a:spcPts val="0"/>
              </a:spcBef>
              <a:buSzTx/>
              <a:buNone/>
              <a:defRPr sz="1600" b="1">
                <a:solidFill>
                  <a:srgbClr val="000000"/>
                </a:solidFill>
              </a:defRPr>
            </a:pPr>
            <a:r>
              <a:t>Seconda Generazione </a:t>
            </a:r>
          </a:p>
          <a:p>
            <a:pPr marL="0" indent="0" defTabSz="301752">
              <a:lnSpc>
                <a:spcPct val="120000"/>
              </a:lnSpc>
              <a:spcBef>
                <a:spcPts val="0"/>
              </a:spcBef>
              <a:buSzTx/>
              <a:buNone/>
              <a:defRPr sz="1400">
                <a:solidFill>
                  <a:srgbClr val="000000"/>
                </a:solidFill>
              </a:defRPr>
            </a:pPr>
            <a:r>
              <a:t>di Ebano audiovisivi, durata: 9:24 minuti</a:t>
            </a:r>
            <a:endParaRPr u="sng">
              <a:solidFill>
                <a:srgbClr val="C4E46E"/>
              </a:solidFill>
              <a:uFill>
                <a:solidFill>
                  <a:srgbClr val="C4E46E"/>
                </a:solidFill>
              </a:uFill>
            </a:endParaRPr>
          </a:p>
          <a:p>
            <a:pPr marL="0" indent="0" defTabSz="301752">
              <a:lnSpc>
                <a:spcPct val="120000"/>
              </a:lnSpc>
              <a:spcBef>
                <a:spcPts val="0"/>
              </a:spcBef>
              <a:buSzTx/>
              <a:buNone/>
              <a:defRPr sz="1400">
                <a:solidFill>
                  <a:srgbClr val="000000"/>
                </a:solidFill>
              </a:defRPr>
            </a:pPr>
            <a:r>
              <a:t>Sette cittadini, dalla pelle e dal paese di origine differente tra di loro: un educatore, una scrittrice, un film maker, un agente di turismo, un rapper, un mediatore culturale.</a:t>
            </a:r>
          </a:p>
          <a:p>
            <a:pPr marL="0" indent="0" defTabSz="301752">
              <a:lnSpc>
                <a:spcPct val="120000"/>
              </a:lnSpc>
              <a:spcBef>
                <a:spcPts val="0"/>
              </a:spcBef>
              <a:buSzTx/>
              <a:buNone/>
              <a:defRPr sz="1400">
                <a:solidFill>
                  <a:srgbClr val="000000"/>
                </a:solidFill>
              </a:defRPr>
            </a:pPr>
            <a:endParaRPr/>
          </a:p>
          <a:p>
            <a:pPr marL="0" indent="0" defTabSz="301752">
              <a:lnSpc>
                <a:spcPct val="120000"/>
              </a:lnSpc>
              <a:spcBef>
                <a:spcPts val="0"/>
              </a:spcBef>
              <a:buSzTx/>
              <a:buNone/>
              <a:defRPr sz="1400" b="1">
                <a:solidFill>
                  <a:srgbClr val="000000"/>
                </a:solidFill>
              </a:defRPr>
            </a:pPr>
            <a:r>
              <a:t>Link: </a:t>
            </a:r>
            <a:r>
              <a:rPr b="0" u="sng">
                <a:solidFill>
                  <a:srgbClr val="0000FF"/>
                </a:solidFill>
                <a:uFill>
                  <a:solidFill>
                    <a:srgbClr val="0000FF"/>
                  </a:solidFill>
                </a:uFill>
                <a:hlinkClick r:id="rId2"/>
              </a:rPr>
              <a:t>https://www.youtube.com/watch?v=RNxr3G9VQY0</a:t>
            </a:r>
            <a:r>
              <a:rPr b="0"/>
              <a:t> </a:t>
            </a:r>
          </a:p>
          <a:p>
            <a:pPr marL="0" indent="0" defTabSz="301752">
              <a:lnSpc>
                <a:spcPct val="120000"/>
              </a:lnSpc>
              <a:spcBef>
                <a:spcPts val="0"/>
              </a:spcBef>
              <a:buSzTx/>
              <a:buNone/>
              <a:defRPr sz="1400" u="sng">
                <a:solidFill>
                  <a:srgbClr val="C4E46E"/>
                </a:solidFill>
                <a:uFill>
                  <a:solidFill>
                    <a:srgbClr val="C4E46E"/>
                  </a:solidFill>
                </a:uFill>
              </a:defRPr>
            </a:pPr>
            <a:endParaRPr b="0"/>
          </a:p>
          <a:p>
            <a:pPr marL="0" indent="0" defTabSz="301752">
              <a:lnSpc>
                <a:spcPct val="120000"/>
              </a:lnSpc>
              <a:spcBef>
                <a:spcPts val="0"/>
              </a:spcBef>
              <a:buSzTx/>
              <a:buNone/>
              <a:defRPr sz="1400" u="sng">
                <a:solidFill>
                  <a:srgbClr val="C4E46E"/>
                </a:solidFill>
                <a:uFill>
                  <a:solidFill>
                    <a:srgbClr val="C4E46E"/>
                  </a:solidFill>
                </a:uFill>
              </a:defRPr>
            </a:pPr>
            <a:endParaRPr b="0"/>
          </a:p>
          <a:p>
            <a:pPr marL="0" indent="0" defTabSz="301752">
              <a:lnSpc>
                <a:spcPct val="120000"/>
              </a:lnSpc>
              <a:spcBef>
                <a:spcPts val="0"/>
              </a:spcBef>
              <a:buSzTx/>
              <a:buNone/>
              <a:defRPr sz="1600" b="1">
                <a:solidFill>
                  <a:srgbClr val="000000"/>
                </a:solidFill>
                <a:uFill>
                  <a:solidFill>
                    <a:srgbClr val="656565"/>
                  </a:solidFill>
                </a:uFill>
              </a:defRPr>
            </a:pPr>
            <a:r>
              <a:t>GeNEWration, secondi a nessuno</a:t>
            </a:r>
          </a:p>
          <a:p>
            <a:pPr marL="0" indent="0" defTabSz="301752">
              <a:lnSpc>
                <a:spcPct val="120000"/>
              </a:lnSpc>
              <a:spcBef>
                <a:spcPts val="0"/>
              </a:spcBef>
              <a:buSzTx/>
              <a:buNone/>
              <a:defRPr sz="1400">
                <a:solidFill>
                  <a:srgbClr val="000000"/>
                </a:solidFill>
                <a:uFill>
                  <a:solidFill>
                    <a:srgbClr val="656565"/>
                  </a:solidFill>
                </a:uFill>
              </a:defRPr>
            </a:pPr>
            <a:r>
              <a:t>regia di Amin Nour, Pietro Tamaro, durata:12:15 minuti</a:t>
            </a:r>
          </a:p>
          <a:p>
            <a:pPr marL="0" indent="0" defTabSz="301752">
              <a:lnSpc>
                <a:spcPct val="120000"/>
              </a:lnSpc>
              <a:spcBef>
                <a:spcPts val="0"/>
              </a:spcBef>
              <a:buSzTx/>
              <a:buNone/>
              <a:defRPr sz="1400">
                <a:solidFill>
                  <a:srgbClr val="000000"/>
                </a:solidFill>
                <a:uFill>
                  <a:solidFill>
                    <a:srgbClr val="656565"/>
                  </a:solidFill>
                </a:uFill>
              </a:defRPr>
            </a:pPr>
            <a:r>
              <a:t>Il cortometraggio è stato prodotto da Baburka production nel 2012 ed è stato premiato al Video Arte del Macro di Roma 2013. </a:t>
            </a:r>
            <a:endParaRPr sz="1000">
              <a:uFill>
                <a:solidFill>
                  <a:srgbClr val="000000"/>
                </a:solidFill>
              </a:uFill>
              <a:latin typeface="Times New Roman"/>
              <a:ea typeface="Times New Roman"/>
              <a:cs typeface="Times New Roman"/>
              <a:sym typeface="Times New Roman"/>
            </a:endParaRPr>
          </a:p>
          <a:p>
            <a:pPr marL="0" indent="0" defTabSz="301752">
              <a:lnSpc>
                <a:spcPct val="120000"/>
              </a:lnSpc>
              <a:spcBef>
                <a:spcPts val="0"/>
              </a:spcBef>
              <a:buSzTx/>
              <a:buNone/>
              <a:defRPr sz="1400">
                <a:solidFill>
                  <a:srgbClr val="000000"/>
                </a:solidFill>
                <a:uFill>
                  <a:solidFill>
                    <a:srgbClr val="656565"/>
                  </a:solidFill>
                </a:uFill>
              </a:defRPr>
            </a:pPr>
            <a:r>
              <a:t>La storia è ambientata in un piccolo bar di Roma nel quartiere popolare di  </a:t>
            </a:r>
            <a:r>
              <a:rPr>
                <a:uFill>
                  <a:solidFill>
                    <a:srgbClr val="000000"/>
                  </a:solidFill>
                </a:uFill>
              </a:rPr>
              <a:t>Tor Pignattara.</a:t>
            </a:r>
          </a:p>
          <a:p>
            <a:pPr marL="0" indent="0" defTabSz="301752">
              <a:lnSpc>
                <a:spcPct val="120000"/>
              </a:lnSpc>
              <a:spcBef>
                <a:spcPts val="0"/>
              </a:spcBef>
              <a:buSzTx/>
              <a:buNone/>
              <a:defRPr sz="1400">
                <a:solidFill>
                  <a:srgbClr val="000000"/>
                </a:solidFill>
                <a:uFill>
                  <a:solidFill>
                    <a:srgbClr val="000000"/>
                  </a:solidFill>
                </a:uFill>
              </a:defRPr>
            </a:pPr>
            <a:endParaRPr>
              <a:uFill>
                <a:solidFill>
                  <a:srgbClr val="000000"/>
                </a:solidFill>
              </a:uFill>
            </a:endParaRPr>
          </a:p>
          <a:p>
            <a:pPr marL="0" indent="0" defTabSz="301752">
              <a:lnSpc>
                <a:spcPct val="120000"/>
              </a:lnSpc>
              <a:spcBef>
                <a:spcPts val="0"/>
              </a:spcBef>
              <a:buSzTx/>
              <a:buNone/>
              <a:defRPr sz="1400" b="1">
                <a:solidFill>
                  <a:srgbClr val="000000"/>
                </a:solidFill>
                <a:uFill>
                  <a:solidFill>
                    <a:srgbClr val="656565"/>
                  </a:solidFill>
                </a:uFill>
              </a:defRPr>
            </a:pPr>
            <a:r>
              <a:t>Link:</a:t>
            </a:r>
            <a:r>
              <a:rPr b="0"/>
              <a:t> </a:t>
            </a:r>
            <a:r>
              <a:rPr b="0" u="sng">
                <a:solidFill>
                  <a:srgbClr val="0000FF"/>
                </a:solidFill>
                <a:uFill>
                  <a:solidFill>
                    <a:srgbClr val="0000FF"/>
                  </a:solidFill>
                </a:uFill>
                <a:hlinkClick r:id="rId3"/>
              </a:rPr>
              <a:t>https://www.youtube.com/watch?v=90hEvHmbHYg</a:t>
            </a:r>
            <a:r>
              <a:rPr b="0"/>
              <a:t> </a:t>
            </a:r>
          </a:p>
        </p:txBody>
      </p:sp>
    </p:spTree>
    <p:extLst>
      <p:ext uri="{BB962C8B-B14F-4D97-AF65-F5344CB8AC3E}">
        <p14:creationId xmlns:p14="http://schemas.microsoft.com/office/powerpoint/2010/main" val="21135636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p:nvPr/>
        </p:nvSpPr>
        <p:spPr>
          <a:xfrm>
            <a:off x="457199" y="754704"/>
            <a:ext cx="11194027" cy="44162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defTabSz="448055">
              <a:defRPr sz="1600" b="1">
                <a:uFill>
                  <a:solidFill>
                    <a:srgbClr val="000000"/>
                  </a:solidFill>
                </a:uFill>
                <a:latin typeface="Century Gothic"/>
                <a:ea typeface="Century Gothic"/>
                <a:cs typeface="Century Gothic"/>
                <a:sym typeface="Century Gothic"/>
              </a:defRPr>
            </a:pPr>
            <a:r>
              <a:t>The New Italians</a:t>
            </a:r>
          </a:p>
          <a:p>
            <a:pPr algn="just" defTabSz="448055">
              <a:defRPr sz="1400" b="1">
                <a:uFill>
                  <a:solidFill>
                    <a:srgbClr val="000000"/>
                  </a:solidFill>
                </a:uFill>
                <a:latin typeface="Century Gothic"/>
                <a:ea typeface="Century Gothic"/>
                <a:cs typeface="Century Gothic"/>
                <a:sym typeface="Century Gothic"/>
              </a:defRPr>
            </a:pPr>
            <a:r>
              <a:t>regia di Sherif Fathy Salem</a:t>
            </a:r>
            <a:endParaRPr sz="1000">
              <a:latin typeface="+mn-lt"/>
              <a:ea typeface="+mn-ea"/>
              <a:cs typeface="+mn-cs"/>
              <a:sym typeface="Helvetica"/>
            </a:endParaRPr>
          </a:p>
          <a:p>
            <a:pPr algn="just" defTabSz="448055">
              <a:defRPr sz="1400">
                <a:uFill>
                  <a:solidFill>
                    <a:srgbClr val="000000"/>
                  </a:solidFill>
                </a:uFill>
                <a:latin typeface="Century Gothic"/>
                <a:ea typeface="Century Gothic"/>
                <a:cs typeface="Century Gothic"/>
                <a:sym typeface="Century Gothic"/>
              </a:defRPr>
            </a:pPr>
            <a:r>
              <a:t>The New Italians (2012) è un documentario, diretto da Sherif Fathy Salem e prodotto da SPOT1.TV Film Production per Aljazeera Documentary Channel. Il documentario affronta il tema della cosiddetta “seconda generazione” (2G) ovvero, come i protagonisti del film preferiscono definirsi ed essere chiamati, dei Nuovi Italiani. Alcuni giovani di cultura arabo-musulmana cresciuti in Italia parlano della loro doppia appartenenza. Sono figli di immigrati arabi, alcuni sono arrivati da piccoli ma altri sono nati in Italia, cresciuti a Milano, Bergamo, Torino, Bologna e Roma.</a:t>
            </a:r>
            <a:r>
              <a:rPr b="1"/>
              <a:t> </a:t>
            </a:r>
          </a:p>
          <a:p>
            <a:pPr algn="just" defTabSz="448055">
              <a:defRPr sz="1400" b="1">
                <a:uFill>
                  <a:solidFill>
                    <a:srgbClr val="000000"/>
                  </a:solidFill>
                </a:uFill>
                <a:latin typeface="Century Gothic"/>
                <a:ea typeface="Century Gothic"/>
                <a:cs typeface="Century Gothic"/>
                <a:sym typeface="Century Gothic"/>
              </a:defRPr>
            </a:pPr>
            <a:endParaRPr b="1"/>
          </a:p>
          <a:p>
            <a:pPr algn="just" defTabSz="448055">
              <a:defRPr sz="1400" b="1">
                <a:uFill>
                  <a:solidFill>
                    <a:srgbClr val="000000"/>
                  </a:solidFill>
                </a:uFill>
                <a:latin typeface="Century Gothic"/>
                <a:ea typeface="Century Gothic"/>
                <a:cs typeface="Century Gothic"/>
                <a:sym typeface="Century Gothic"/>
              </a:defRPr>
            </a:pPr>
            <a:r>
              <a:t>Link: </a:t>
            </a:r>
            <a:r>
              <a:rPr b="0" u="sng">
                <a:solidFill>
                  <a:srgbClr val="0000FF"/>
                </a:solidFill>
                <a:uFill>
                  <a:solidFill>
                    <a:srgbClr val="0000FF"/>
                  </a:solidFill>
                </a:uFill>
                <a:hlinkClick r:id="rId2"/>
              </a:rPr>
              <a:t>http://vimeo.com/42716963</a:t>
            </a:r>
            <a:r>
              <a:rPr b="0"/>
              <a:t> </a:t>
            </a:r>
            <a:endParaRPr sz="1000">
              <a:latin typeface="+mn-lt"/>
              <a:ea typeface="+mn-ea"/>
              <a:cs typeface="+mn-cs"/>
              <a:sym typeface="Helvetica"/>
            </a:endParaRPr>
          </a:p>
          <a:p>
            <a:pPr algn="just" defTabSz="448055">
              <a:defRPr sz="1400">
                <a:uFill>
                  <a:solidFill>
                    <a:srgbClr val="000000"/>
                  </a:solidFill>
                </a:uFill>
                <a:latin typeface="Century Gothic"/>
                <a:ea typeface="Century Gothic"/>
                <a:cs typeface="Century Gothic"/>
                <a:sym typeface="Century Gothic"/>
              </a:defRPr>
            </a:pPr>
            <a:endParaRPr sz="1000">
              <a:latin typeface="+mn-lt"/>
              <a:ea typeface="+mn-ea"/>
              <a:cs typeface="+mn-cs"/>
              <a:sym typeface="Helvetica"/>
            </a:endParaRPr>
          </a:p>
          <a:p>
            <a:pPr algn="just" defTabSz="448055">
              <a:defRPr sz="1400">
                <a:uFill>
                  <a:solidFill>
                    <a:srgbClr val="000000"/>
                  </a:solidFill>
                </a:uFill>
                <a:latin typeface="Century Gothic"/>
                <a:ea typeface="Century Gothic"/>
                <a:cs typeface="Century Gothic"/>
                <a:sym typeface="Century Gothic"/>
              </a:defRPr>
            </a:pPr>
            <a:endParaRPr sz="1000">
              <a:latin typeface="+mn-lt"/>
              <a:ea typeface="+mn-ea"/>
              <a:cs typeface="+mn-cs"/>
              <a:sym typeface="Helvetica"/>
            </a:endParaRPr>
          </a:p>
          <a:p>
            <a:pPr algn="just" defTabSz="448055">
              <a:defRPr sz="1600" b="1">
                <a:uFill>
                  <a:solidFill>
                    <a:srgbClr val="000000"/>
                  </a:solidFill>
                </a:uFill>
                <a:latin typeface="Century Gothic"/>
                <a:ea typeface="Century Gothic"/>
                <a:cs typeface="Century Gothic"/>
                <a:sym typeface="Century Gothic"/>
              </a:defRPr>
            </a:pPr>
            <a:r>
              <a:t>18 Ius Soli: chi nasce in Italia è italiano</a:t>
            </a:r>
            <a:endParaRPr sz="1100">
              <a:latin typeface="Times New Roman"/>
              <a:ea typeface="Times New Roman"/>
              <a:cs typeface="Times New Roman"/>
              <a:sym typeface="Times New Roman"/>
            </a:endParaRPr>
          </a:p>
          <a:p>
            <a:pPr algn="just" defTabSz="448055">
              <a:defRPr sz="1400" b="1">
                <a:uFill>
                  <a:solidFill>
                    <a:srgbClr val="000000"/>
                  </a:solidFill>
                </a:uFill>
                <a:latin typeface="Century Gothic"/>
                <a:ea typeface="Century Gothic"/>
                <a:cs typeface="Century Gothic"/>
                <a:sym typeface="Century Gothic"/>
              </a:defRPr>
            </a:pPr>
            <a:r>
              <a:t>regia di </a:t>
            </a:r>
            <a:r>
              <a:rPr>
                <a:uFill>
                  <a:solidFill>
                    <a:srgbClr val="222222"/>
                  </a:solidFill>
                </a:uFill>
              </a:rPr>
              <a:t>Fred Kuwornu </a:t>
            </a:r>
            <a:endParaRPr sz="1100">
              <a:latin typeface="Times New Roman"/>
              <a:ea typeface="Times New Roman"/>
              <a:cs typeface="Times New Roman"/>
              <a:sym typeface="Times New Roman"/>
            </a:endParaRPr>
          </a:p>
          <a:p>
            <a:pPr algn="just" defTabSz="448055">
              <a:defRPr sz="1400">
                <a:uFill>
                  <a:solidFill>
                    <a:srgbClr val="71767A"/>
                  </a:solidFill>
                </a:uFill>
                <a:latin typeface="Century Gothic"/>
                <a:ea typeface="Century Gothic"/>
                <a:cs typeface="Century Gothic"/>
                <a:sym typeface="Century Gothic"/>
              </a:defRPr>
            </a:pPr>
            <a:r>
              <a:t>Diretto e prodotto nel 2011 dal regista Fred Kuwornu, 18 Ius Soli racconta con il linguaggio del documentario la storia di alcuni nuovi Italiani, ma al tempo stesso promuove il dibattito legislativo e culturale sul diritto di cittadinanza per chi nasce in Italia sebbene da genitori immigrati. Storie reali di ragazze e ragazzi tra i 18 e 22 anni di Seconda Generazione che hanno come minimo comune denominatore il problema del non aver ancora ottenuto la cittadinanza italiana per i più svariati motivi.</a:t>
            </a:r>
            <a:r>
              <a:rPr b="1">
                <a:uFill>
                  <a:solidFill>
                    <a:srgbClr val="000000"/>
                  </a:solidFill>
                </a:uFill>
              </a:rPr>
              <a:t> </a:t>
            </a:r>
            <a:endParaRPr sz="1100">
              <a:uFill>
                <a:solidFill>
                  <a:srgbClr val="000000"/>
                </a:solidFill>
              </a:uFill>
              <a:latin typeface="Times New Roman"/>
              <a:ea typeface="Times New Roman"/>
              <a:cs typeface="Times New Roman"/>
              <a:sym typeface="Times New Roman"/>
            </a:endParaRPr>
          </a:p>
          <a:p>
            <a:pPr algn="just" defTabSz="448055">
              <a:defRPr sz="1400" b="1">
                <a:uFill>
                  <a:solidFill>
                    <a:srgbClr val="000000"/>
                  </a:solidFill>
                </a:uFill>
                <a:latin typeface="Century Gothic"/>
                <a:ea typeface="Century Gothic"/>
                <a:cs typeface="Century Gothic"/>
                <a:sym typeface="Century Gothic"/>
              </a:defRPr>
            </a:pPr>
            <a:endParaRPr sz="1100">
              <a:uFill>
                <a:solidFill>
                  <a:srgbClr val="000000"/>
                </a:solidFill>
              </a:uFill>
              <a:latin typeface="Times New Roman"/>
              <a:ea typeface="Times New Roman"/>
              <a:cs typeface="Times New Roman"/>
              <a:sym typeface="Times New Roman"/>
            </a:endParaRPr>
          </a:p>
          <a:p>
            <a:pPr algn="just" defTabSz="448055">
              <a:defRPr sz="1400" b="1">
                <a:uFill>
                  <a:solidFill>
                    <a:srgbClr val="000000"/>
                  </a:solidFill>
                </a:uFill>
                <a:latin typeface="Century Gothic"/>
                <a:ea typeface="Century Gothic"/>
                <a:cs typeface="Century Gothic"/>
                <a:sym typeface="Century Gothic"/>
              </a:defRPr>
            </a:pPr>
            <a:r>
              <a:t>Link: </a:t>
            </a:r>
            <a:r>
              <a:rPr b="0" u="sng">
                <a:solidFill>
                  <a:srgbClr val="0000FF"/>
                </a:solidFill>
                <a:uFill>
                  <a:solidFill>
                    <a:srgbClr val="0000FF"/>
                  </a:solidFill>
                </a:uFill>
                <a:hlinkClick r:id="rId2"/>
              </a:rPr>
              <a:t>http://vimeo.com/42716963</a:t>
            </a:r>
            <a:r>
              <a:rPr b="0"/>
              <a:t> </a:t>
            </a:r>
            <a:endParaRPr sz="1100">
              <a:latin typeface="Times New Roman"/>
              <a:ea typeface="Times New Roman"/>
              <a:cs typeface="Times New Roman"/>
              <a:sym typeface="Times New Roman"/>
            </a:endParaRPr>
          </a:p>
        </p:txBody>
      </p:sp>
    </p:spTree>
    <p:extLst>
      <p:ext uri="{BB962C8B-B14F-4D97-AF65-F5344CB8AC3E}">
        <p14:creationId xmlns:p14="http://schemas.microsoft.com/office/powerpoint/2010/main" val="327833799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xfrm>
            <a:off x="648928" y="530942"/>
            <a:ext cx="10677833" cy="1430594"/>
          </a:xfrm>
          <a:prstGeom prst="rect">
            <a:avLst/>
          </a:prstGeom>
        </p:spPr>
        <p:txBody>
          <a:bodyPr/>
          <a:lstStyle/>
          <a:p>
            <a:pPr defTabSz="416052">
              <a:defRPr sz="2912"/>
            </a:pPr>
            <a:r>
              <a:t>Italia, italiano, italianità, appartenenze:</a:t>
            </a:r>
            <a:br/>
            <a:r>
              <a:t>il punto di vista delle delle seconde generazioni </a:t>
            </a:r>
            <a:br/>
            <a:r>
              <a:t>nei video musicali: i rappers </a:t>
            </a:r>
          </a:p>
        </p:txBody>
      </p:sp>
      <p:sp>
        <p:nvSpPr>
          <p:cNvPr id="317" name="Shape 317"/>
          <p:cNvSpPr>
            <a:spLocks noGrp="1"/>
          </p:cNvSpPr>
          <p:nvPr>
            <p:ph type="body" idx="1"/>
          </p:nvPr>
        </p:nvSpPr>
        <p:spPr>
          <a:xfrm>
            <a:off x="501444" y="2315497"/>
            <a:ext cx="11253022" cy="4409769"/>
          </a:xfrm>
          <a:prstGeom prst="rect">
            <a:avLst/>
          </a:prstGeom>
        </p:spPr>
        <p:txBody>
          <a:bodyPr/>
          <a:lstStyle/>
          <a:p>
            <a:pPr marL="0" indent="0" defTabSz="205738">
              <a:spcBef>
                <a:spcPts val="0"/>
              </a:spcBef>
              <a:buSzTx/>
              <a:buNone/>
              <a:defRPr sz="1600" b="1">
                <a:solidFill>
                  <a:srgbClr val="000000"/>
                </a:solidFill>
                <a:uFill>
                  <a:solidFill>
                    <a:srgbClr val="000000"/>
                  </a:solidFill>
                </a:uFill>
              </a:defRPr>
            </a:pPr>
            <a:r>
              <a:t>Amir Issaa</a:t>
            </a:r>
          </a:p>
          <a:p>
            <a:pPr marL="0" indent="0" defTabSz="205738">
              <a:spcBef>
                <a:spcPts val="0"/>
              </a:spcBef>
              <a:buSzTx/>
              <a:buNone/>
              <a:defRPr sz="1400">
                <a:solidFill>
                  <a:srgbClr val="000000"/>
                </a:solidFill>
                <a:uFill>
                  <a:solidFill>
                    <a:srgbClr val="000000"/>
                  </a:solidFill>
                </a:uFill>
              </a:defRPr>
            </a:pPr>
            <a:r>
              <a:t>rapper e produttore discografico, figlio di un immigrato egiziano e di una donna italiana cresciuto nel quartiere romano di Tor Pignattara. Viene considerato il rapper simbolo della seconda generazione, impegnato in prima persona nella sensibilizzazione e relazione con le istituzioni politiche italiane per la campagna IUS SOLI.</a:t>
            </a:r>
          </a:p>
          <a:p>
            <a:pPr marL="0" indent="0" defTabSz="205738">
              <a:spcBef>
                <a:spcPts val="0"/>
              </a:spcBef>
              <a:buSzTx/>
              <a:buNone/>
              <a:defRPr sz="1400">
                <a:solidFill>
                  <a:srgbClr val="000000"/>
                </a:solidFill>
                <a:uFill>
                  <a:solidFill>
                    <a:srgbClr val="000000"/>
                  </a:solidFill>
                </a:uFill>
              </a:defRPr>
            </a:pPr>
            <a:endParaRPr/>
          </a:p>
          <a:p>
            <a:pPr marL="0" indent="0" defTabSz="205738">
              <a:spcBef>
                <a:spcPts val="0"/>
              </a:spcBef>
              <a:buSzTx/>
              <a:buNone/>
              <a:defRPr sz="1400">
                <a:solidFill>
                  <a:srgbClr val="000000"/>
                </a:solidFill>
                <a:uFill>
                  <a:solidFill>
                    <a:srgbClr val="000000"/>
                  </a:solidFill>
                </a:uFill>
              </a:defRPr>
            </a:pPr>
            <a:r>
              <a:t>Canzoni presentate: </a:t>
            </a:r>
            <a:r>
              <a:rPr b="1"/>
              <a:t>IUS MUSIC </a:t>
            </a:r>
            <a:r>
              <a:t>(2014)</a:t>
            </a:r>
            <a:r>
              <a:rPr b="1"/>
              <a:t>, Straniero nella mia nazione </a:t>
            </a:r>
            <a:r>
              <a:t>(2006)</a:t>
            </a:r>
            <a:r>
              <a:rPr b="1"/>
              <a:t> </a:t>
            </a:r>
            <a:endParaRPr sz="700">
              <a:latin typeface="Times New Roman"/>
              <a:ea typeface="Times New Roman"/>
              <a:cs typeface="Times New Roman"/>
              <a:sym typeface="Times New Roman"/>
            </a:endParaRPr>
          </a:p>
          <a:p>
            <a:pPr marL="0" indent="0" defTabSz="205738">
              <a:spcBef>
                <a:spcPts val="0"/>
              </a:spcBef>
              <a:buSzTx/>
              <a:buNone/>
              <a:defRPr sz="1400" b="1">
                <a:solidFill>
                  <a:srgbClr val="000000"/>
                </a:solidFill>
                <a:uFill>
                  <a:solidFill>
                    <a:srgbClr val="000000"/>
                  </a:solidFill>
                </a:uFill>
              </a:defRPr>
            </a:pPr>
            <a:r>
              <a:t>links: </a:t>
            </a:r>
            <a:r>
              <a:rPr b="0" u="sng">
                <a:solidFill>
                  <a:srgbClr val="0000FF"/>
                </a:solidFill>
                <a:uFill>
                  <a:solidFill>
                    <a:srgbClr val="0000FF"/>
                  </a:solidFill>
                </a:uFill>
                <a:hlinkClick r:id="rId2"/>
              </a:rPr>
              <a:t>https://www.youtube.com/watch?v=ZHUw8zd0FrY</a:t>
            </a:r>
            <a:r>
              <a:t>    </a:t>
            </a:r>
            <a:endParaRPr sz="700">
              <a:latin typeface="Times New Roman"/>
              <a:ea typeface="Times New Roman"/>
              <a:cs typeface="Times New Roman"/>
              <a:sym typeface="Times New Roman"/>
            </a:endParaRPr>
          </a:p>
          <a:p>
            <a:pPr marL="0" indent="0" defTabSz="205738">
              <a:spcBef>
                <a:spcPts val="0"/>
              </a:spcBef>
              <a:buSzTx/>
              <a:buNone/>
              <a:defRPr sz="1400" u="sng">
                <a:solidFill>
                  <a:srgbClr val="C4E46E"/>
                </a:solidFill>
                <a:uFill>
                  <a:solidFill>
                    <a:srgbClr val="C4E46E"/>
                  </a:solidFill>
                </a:uFill>
              </a:defRPr>
            </a:pPr>
            <a:r>
              <a:rPr>
                <a:solidFill>
                  <a:srgbClr val="0000FF"/>
                </a:solidFill>
                <a:uFill>
                  <a:solidFill>
                    <a:srgbClr val="0000FF"/>
                  </a:solidFill>
                </a:uFill>
                <a:hlinkClick r:id="rId3"/>
              </a:rPr>
              <a:t>https://www.youtube.com/watch?v=WDygI2I1uEo</a:t>
            </a:r>
            <a:endParaRPr b="1">
              <a:solidFill>
                <a:srgbClr val="000000"/>
              </a:solidFill>
              <a:uFill>
                <a:solidFill>
                  <a:srgbClr val="000000"/>
                </a:solidFill>
              </a:uFill>
            </a:endParaRPr>
          </a:p>
          <a:p>
            <a:pPr marL="0" indent="0" defTabSz="205738">
              <a:lnSpc>
                <a:spcPct val="120000"/>
              </a:lnSpc>
              <a:spcBef>
                <a:spcPts val="0"/>
              </a:spcBef>
              <a:buSzTx/>
              <a:buNone/>
              <a:defRPr sz="1400" b="1">
                <a:solidFill>
                  <a:srgbClr val="000000"/>
                </a:solidFill>
                <a:uFill>
                  <a:solidFill>
                    <a:srgbClr val="000000"/>
                  </a:solidFill>
                </a:uFill>
              </a:defRPr>
            </a:pPr>
            <a:endParaRPr b="1">
              <a:solidFill>
                <a:srgbClr val="000000"/>
              </a:solidFill>
              <a:uFill>
                <a:solidFill>
                  <a:srgbClr val="000000"/>
                </a:solidFill>
              </a:uFill>
            </a:endParaRPr>
          </a:p>
          <a:p>
            <a:pPr marL="0" indent="0" defTabSz="205738">
              <a:lnSpc>
                <a:spcPct val="120000"/>
              </a:lnSpc>
              <a:spcBef>
                <a:spcPts val="0"/>
              </a:spcBef>
              <a:buSzTx/>
              <a:buNone/>
              <a:defRPr sz="1400" b="1">
                <a:solidFill>
                  <a:srgbClr val="000000"/>
                </a:solidFill>
                <a:uFill>
                  <a:solidFill>
                    <a:srgbClr val="000000"/>
                  </a:solidFill>
                </a:uFill>
              </a:defRPr>
            </a:pPr>
            <a:endParaRPr b="1">
              <a:solidFill>
                <a:srgbClr val="000000"/>
              </a:solidFill>
              <a:uFill>
                <a:solidFill>
                  <a:srgbClr val="000000"/>
                </a:solidFill>
              </a:uFill>
            </a:endParaRPr>
          </a:p>
          <a:p>
            <a:pPr marL="0" indent="0" defTabSz="205738">
              <a:spcBef>
                <a:spcPts val="0"/>
              </a:spcBef>
              <a:buSzTx/>
              <a:buNone/>
              <a:defRPr sz="1600" b="1">
                <a:solidFill>
                  <a:srgbClr val="000000"/>
                </a:solidFill>
                <a:uFill>
                  <a:solidFill>
                    <a:srgbClr val="000000"/>
                  </a:solidFill>
                </a:uFill>
              </a:defRPr>
            </a:pPr>
            <a:r>
              <a:t>Zanko El Arabe Blanco </a:t>
            </a:r>
          </a:p>
          <a:p>
            <a:pPr marL="0" indent="0" defTabSz="205738">
              <a:spcBef>
                <a:spcPts val="0"/>
              </a:spcBef>
              <a:buSzTx/>
              <a:buNone/>
              <a:defRPr sz="1400">
                <a:solidFill>
                  <a:srgbClr val="000000"/>
                </a:solidFill>
                <a:uFill>
                  <a:solidFill>
                    <a:srgbClr val="000000"/>
                  </a:solidFill>
                </a:uFill>
              </a:defRPr>
            </a:pPr>
            <a:r>
              <a:t>è cresciuto a Milano, di origini siriane, trentenne con una laurea in odontoiatria è il primo in Italia a fare rap in arabo nel 2004. Nel 2008 ha partecipato alla compilation realizzata dalla Rete G2-Seconde Generazioni in collaborazione con il Ministero della Solidarietà sociale "Straniero a chi", con vari artisti hip hop raggae di origine straniera ma cresciuti in Italia.</a:t>
            </a:r>
          </a:p>
          <a:p>
            <a:pPr marL="0" indent="0" defTabSz="205738">
              <a:spcBef>
                <a:spcPts val="0"/>
              </a:spcBef>
              <a:buSzTx/>
              <a:buNone/>
              <a:defRPr sz="1400">
                <a:solidFill>
                  <a:srgbClr val="000000"/>
                </a:solidFill>
                <a:uFill>
                  <a:solidFill>
                    <a:srgbClr val="000000"/>
                  </a:solidFill>
                </a:uFill>
              </a:defRPr>
            </a:pPr>
            <a:endParaRPr/>
          </a:p>
          <a:p>
            <a:pPr marL="0" indent="0" defTabSz="205738">
              <a:spcBef>
                <a:spcPts val="0"/>
              </a:spcBef>
              <a:buSzTx/>
              <a:buNone/>
              <a:defRPr sz="1400">
                <a:solidFill>
                  <a:srgbClr val="000000"/>
                </a:solidFill>
                <a:uFill>
                  <a:solidFill>
                    <a:srgbClr val="000000"/>
                  </a:solidFill>
                </a:uFill>
              </a:defRPr>
            </a:pPr>
            <a:r>
              <a:t>Canzoni presentate: </a:t>
            </a:r>
            <a:r>
              <a:rPr b="1"/>
              <a:t>Essere normale, Stranieri in ogni nazione </a:t>
            </a:r>
            <a:r>
              <a:t>(2009)</a:t>
            </a:r>
            <a:endParaRPr b="1"/>
          </a:p>
          <a:p>
            <a:pPr marL="0" indent="0" defTabSz="205738">
              <a:spcBef>
                <a:spcPts val="0"/>
              </a:spcBef>
              <a:buSzTx/>
              <a:buNone/>
              <a:defRPr sz="1400" b="1">
                <a:solidFill>
                  <a:srgbClr val="000000"/>
                </a:solidFill>
                <a:uFill>
                  <a:solidFill>
                    <a:srgbClr val="000000"/>
                  </a:solidFill>
                </a:uFill>
              </a:defRPr>
            </a:pPr>
            <a:r>
              <a:t>Links : </a:t>
            </a:r>
            <a:r>
              <a:rPr b="0" u="sng">
                <a:solidFill>
                  <a:srgbClr val="0000FF"/>
                </a:solidFill>
                <a:uFill>
                  <a:solidFill>
                    <a:srgbClr val="0000FF"/>
                  </a:solidFill>
                </a:uFill>
                <a:hlinkClick r:id="rId4"/>
              </a:rPr>
              <a:t>https://www.youtube.com/watch?v=kgRcqhcRFQQ</a:t>
            </a:r>
            <a:r>
              <a:t>    </a:t>
            </a:r>
            <a:endParaRPr sz="700">
              <a:latin typeface="Times New Roman"/>
              <a:ea typeface="Times New Roman"/>
              <a:cs typeface="Times New Roman"/>
              <a:sym typeface="Times New Roman"/>
            </a:endParaRPr>
          </a:p>
          <a:p>
            <a:pPr marL="0" indent="0" defTabSz="205738">
              <a:spcBef>
                <a:spcPts val="0"/>
              </a:spcBef>
              <a:buSzTx/>
              <a:buNone/>
              <a:defRPr sz="1400" u="sng">
                <a:solidFill>
                  <a:srgbClr val="C4E46E"/>
                </a:solidFill>
                <a:uFill>
                  <a:solidFill>
                    <a:srgbClr val="C4E46E"/>
                  </a:solidFill>
                </a:uFill>
              </a:defRPr>
            </a:pPr>
            <a:r>
              <a:rPr>
                <a:solidFill>
                  <a:srgbClr val="0000FF"/>
                </a:solidFill>
                <a:uFill>
                  <a:solidFill>
                    <a:srgbClr val="0000FF"/>
                  </a:solidFill>
                </a:uFill>
                <a:hlinkClick r:id="rId5"/>
              </a:rPr>
              <a:t>https://www.youtube.com/watch?v=oqInrGpFpQU</a:t>
            </a:r>
          </a:p>
        </p:txBody>
      </p:sp>
    </p:spTree>
    <p:extLst>
      <p:ext uri="{BB962C8B-B14F-4D97-AF65-F5344CB8AC3E}">
        <p14:creationId xmlns:p14="http://schemas.microsoft.com/office/powerpoint/2010/main" val="398341289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p:nvPr/>
        </p:nvSpPr>
        <p:spPr>
          <a:xfrm>
            <a:off x="412954" y="516193"/>
            <a:ext cx="11253022" cy="46608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205738">
              <a:defRPr sz="1600" b="1">
                <a:uFill>
                  <a:solidFill>
                    <a:srgbClr val="000000"/>
                  </a:solidFill>
                </a:uFill>
                <a:latin typeface="Century Gothic"/>
                <a:ea typeface="Century Gothic"/>
                <a:cs typeface="Century Gothic"/>
                <a:sym typeface="Century Gothic"/>
              </a:defRPr>
            </a:pPr>
            <a:r>
              <a:t>Valentino Ag</a:t>
            </a:r>
          </a:p>
          <a:p>
            <a:pPr defTabSz="205738">
              <a:defRPr sz="1400">
                <a:uFill>
                  <a:solidFill>
                    <a:srgbClr val="000000"/>
                  </a:solidFill>
                </a:uFill>
                <a:latin typeface="Century Gothic"/>
                <a:ea typeface="Century Gothic"/>
                <a:cs typeface="Century Gothic"/>
                <a:sym typeface="Century Gothic"/>
              </a:defRPr>
            </a:pPr>
            <a:r>
              <a:t>rapper romano di origini nigeriane, 28 anni studente universitario  che con il brano “Sono nato qui”, ha dato il suo contributo per musicare il documentario “18 Ius Soli”di Fred Kuwornu.</a:t>
            </a:r>
            <a:endParaRPr sz="500">
              <a:latin typeface="Times New Roman"/>
              <a:ea typeface="Times New Roman"/>
              <a:cs typeface="Times New Roman"/>
              <a:sym typeface="Times New Roman"/>
            </a:endParaRPr>
          </a:p>
          <a:p>
            <a:pPr defTabSz="205738">
              <a:defRPr sz="1400">
                <a:uFill>
                  <a:solidFill>
                    <a:srgbClr val="000000"/>
                  </a:solidFill>
                </a:uFill>
                <a:latin typeface="Century Gothic"/>
                <a:ea typeface="Century Gothic"/>
                <a:cs typeface="Century Gothic"/>
                <a:sym typeface="Century Gothic"/>
              </a:defRPr>
            </a:pPr>
            <a:endParaRPr sz="500">
              <a:latin typeface="Times New Roman"/>
              <a:ea typeface="Times New Roman"/>
              <a:cs typeface="Times New Roman"/>
              <a:sym typeface="Times New Roman"/>
            </a:endParaRPr>
          </a:p>
          <a:p>
            <a:pPr defTabSz="205738">
              <a:defRPr sz="1400">
                <a:uFill>
                  <a:solidFill>
                    <a:srgbClr val="000000"/>
                  </a:solidFill>
                </a:uFill>
                <a:latin typeface="Century Gothic"/>
                <a:ea typeface="Century Gothic"/>
                <a:cs typeface="Century Gothic"/>
                <a:sym typeface="Century Gothic"/>
              </a:defRPr>
            </a:pPr>
            <a:r>
              <a:t>Canzoni presentate: </a:t>
            </a:r>
            <a:r>
              <a:rPr b="1"/>
              <a:t>Sono nato qui </a:t>
            </a:r>
            <a:r>
              <a:t>(2011)</a:t>
            </a:r>
            <a:endParaRPr sz="500">
              <a:latin typeface="Times New Roman"/>
              <a:ea typeface="Times New Roman"/>
              <a:cs typeface="Times New Roman"/>
              <a:sym typeface="Times New Roman"/>
            </a:endParaRPr>
          </a:p>
          <a:p>
            <a:pPr defTabSz="205738">
              <a:defRPr sz="1400">
                <a:uFill>
                  <a:solidFill>
                    <a:srgbClr val="000000"/>
                  </a:solidFill>
                </a:uFill>
                <a:latin typeface="Century Gothic"/>
                <a:ea typeface="Century Gothic"/>
                <a:cs typeface="Century Gothic"/>
                <a:sym typeface="Century Gothic"/>
              </a:defRPr>
            </a:pPr>
            <a:r>
              <a:t>link: </a:t>
            </a:r>
            <a:r>
              <a:rPr u="sng">
                <a:solidFill>
                  <a:srgbClr val="0000FF"/>
                </a:solidFill>
                <a:uFill>
                  <a:solidFill>
                    <a:srgbClr val="0000FF"/>
                  </a:solidFill>
                </a:uFill>
                <a:hlinkClick r:id="rId2"/>
              </a:rPr>
              <a:t>https://www.youtube.com/watch?v=oLO1iRSK4gQ</a:t>
            </a:r>
            <a:endParaRPr sz="500">
              <a:latin typeface="Times New Roman"/>
              <a:ea typeface="Times New Roman"/>
              <a:cs typeface="Times New Roman"/>
              <a:sym typeface="Times New Roman"/>
            </a:endParaRPr>
          </a:p>
          <a:p>
            <a:pPr defTabSz="205738">
              <a:lnSpc>
                <a:spcPct val="120000"/>
              </a:lnSpc>
              <a:defRPr sz="1400" u="sng">
                <a:solidFill>
                  <a:srgbClr val="C4E46E"/>
                </a:solidFill>
                <a:uFill>
                  <a:solidFill>
                    <a:srgbClr val="C4E46E"/>
                  </a:solidFill>
                </a:uFill>
                <a:latin typeface="Century Gothic"/>
                <a:ea typeface="Century Gothic"/>
                <a:cs typeface="Century Gothic"/>
                <a:sym typeface="Century Gothic"/>
              </a:defRPr>
            </a:pPr>
            <a:endParaRPr sz="500">
              <a:latin typeface="Times New Roman"/>
              <a:ea typeface="Times New Roman"/>
              <a:cs typeface="Times New Roman"/>
              <a:sym typeface="Times New Roman"/>
            </a:endParaRPr>
          </a:p>
          <a:p>
            <a:pPr defTabSz="205738">
              <a:lnSpc>
                <a:spcPct val="120000"/>
              </a:lnSpc>
              <a:defRPr sz="1600" u="sng">
                <a:solidFill>
                  <a:srgbClr val="C4E46E"/>
                </a:solidFill>
                <a:uFill>
                  <a:solidFill>
                    <a:srgbClr val="C4E46E"/>
                  </a:solidFill>
                </a:uFill>
                <a:latin typeface="Century Gothic"/>
                <a:ea typeface="Century Gothic"/>
                <a:cs typeface="Century Gothic"/>
                <a:sym typeface="Century Gothic"/>
              </a:defRPr>
            </a:pPr>
            <a:endParaRPr sz="500">
              <a:latin typeface="Times New Roman"/>
              <a:ea typeface="Times New Roman"/>
              <a:cs typeface="Times New Roman"/>
              <a:sym typeface="Times New Roman"/>
            </a:endParaRPr>
          </a:p>
          <a:p>
            <a:pPr defTabSz="205738">
              <a:defRPr sz="1600" b="1">
                <a:uFill>
                  <a:solidFill>
                    <a:srgbClr val="000000"/>
                  </a:solidFill>
                </a:uFill>
                <a:latin typeface="Century Gothic"/>
                <a:ea typeface="Century Gothic"/>
                <a:cs typeface="Century Gothic"/>
                <a:sym typeface="Century Gothic"/>
              </a:defRPr>
            </a:pPr>
            <a:r>
              <a:t>Mista Tolu </a:t>
            </a:r>
            <a:endParaRPr sz="400">
              <a:latin typeface="+mn-lt"/>
              <a:ea typeface="+mn-ea"/>
              <a:cs typeface="+mn-cs"/>
              <a:sym typeface="Helvetica"/>
            </a:endParaRPr>
          </a:p>
          <a:p>
            <a:pPr defTabSz="205738">
              <a:defRPr sz="1400">
                <a:uFill>
                  <a:solidFill>
                    <a:srgbClr val="000000"/>
                  </a:solidFill>
                </a:uFill>
                <a:latin typeface="Century Gothic"/>
                <a:ea typeface="Century Gothic"/>
                <a:cs typeface="Century Gothic"/>
                <a:sym typeface="Century Gothic"/>
              </a:defRPr>
            </a:pPr>
            <a:r>
              <a:t>rapper e beat-maker di origini nigeriane sulla scena musicale dell’underground dal 2009, laureato in scienze della comunicazione ha studiato anche in Inghilterra. Ha fondato MANCAMELANINA casa di produzione musicale che ha  l’obiettivo di far circolare nella scena rap in Italia il contributo e l’energia creativa delle seconde generazioni.</a:t>
            </a:r>
            <a:endParaRPr sz="400">
              <a:latin typeface="+mn-lt"/>
              <a:ea typeface="+mn-ea"/>
              <a:cs typeface="+mn-cs"/>
              <a:sym typeface="Helvetica"/>
            </a:endParaRPr>
          </a:p>
          <a:p>
            <a:pPr defTabSz="205738">
              <a:defRPr sz="1400">
                <a:uFill>
                  <a:solidFill>
                    <a:srgbClr val="000000"/>
                  </a:solidFill>
                </a:uFill>
                <a:latin typeface="Century Gothic"/>
                <a:ea typeface="Century Gothic"/>
                <a:cs typeface="Century Gothic"/>
                <a:sym typeface="Century Gothic"/>
              </a:defRPr>
            </a:pPr>
            <a:endParaRPr sz="400">
              <a:latin typeface="+mn-lt"/>
              <a:ea typeface="+mn-ea"/>
              <a:cs typeface="+mn-cs"/>
              <a:sym typeface="Helvetica"/>
            </a:endParaRPr>
          </a:p>
          <a:p>
            <a:pPr defTabSz="205738">
              <a:defRPr sz="1400">
                <a:uFill>
                  <a:solidFill>
                    <a:srgbClr val="000000"/>
                  </a:solidFill>
                </a:uFill>
                <a:latin typeface="Century Gothic"/>
                <a:ea typeface="Century Gothic"/>
                <a:cs typeface="Century Gothic"/>
                <a:sym typeface="Century Gothic"/>
              </a:defRPr>
            </a:pPr>
            <a:r>
              <a:t>Canzoni presentate: </a:t>
            </a:r>
            <a:r>
              <a:rPr b="1"/>
              <a:t>WAKE UP!</a:t>
            </a:r>
            <a:r>
              <a:t> (2012)</a:t>
            </a:r>
            <a:endParaRPr sz="400">
              <a:latin typeface="+mn-lt"/>
              <a:ea typeface="+mn-ea"/>
              <a:cs typeface="+mn-cs"/>
              <a:sym typeface="Helvetica"/>
            </a:endParaRPr>
          </a:p>
          <a:p>
            <a:pPr defTabSz="205738">
              <a:defRPr sz="1400" b="1">
                <a:uFill>
                  <a:solidFill>
                    <a:srgbClr val="000000"/>
                  </a:solidFill>
                </a:uFill>
                <a:latin typeface="Century Gothic"/>
                <a:ea typeface="Century Gothic"/>
                <a:cs typeface="Century Gothic"/>
                <a:sym typeface="Century Gothic"/>
              </a:defRPr>
            </a:pPr>
            <a:r>
              <a:t>Link</a:t>
            </a:r>
            <a:r>
              <a:rPr b="0"/>
              <a:t> ://</a:t>
            </a:r>
            <a:r>
              <a:rPr b="0" u="sng">
                <a:solidFill>
                  <a:srgbClr val="0000FF"/>
                </a:solidFill>
                <a:uFill>
                  <a:solidFill>
                    <a:srgbClr val="0000FF"/>
                  </a:solidFill>
                </a:uFill>
                <a:hlinkClick r:id="rId3"/>
              </a:rPr>
              <a:t>www.youtube.com/watch?v=4fCv1pZLDPs</a:t>
            </a:r>
            <a:endParaRPr u="sng">
              <a:solidFill>
                <a:srgbClr val="C4E46E"/>
              </a:solidFill>
              <a:uFill>
                <a:solidFill>
                  <a:srgbClr val="C4E46E"/>
                </a:solidFill>
              </a:uFill>
            </a:endParaRPr>
          </a:p>
          <a:p>
            <a:pPr defTabSz="205738">
              <a:defRPr sz="1400">
                <a:uFill>
                  <a:solidFill>
                    <a:srgbClr val="000000"/>
                  </a:solidFill>
                </a:uFill>
                <a:latin typeface="Century Gothic"/>
                <a:ea typeface="Century Gothic"/>
                <a:cs typeface="Century Gothic"/>
                <a:sym typeface="Century Gothic"/>
              </a:defRPr>
            </a:pPr>
            <a:endParaRPr u="sng">
              <a:solidFill>
                <a:srgbClr val="C4E46E"/>
              </a:solidFill>
              <a:uFill>
                <a:solidFill>
                  <a:srgbClr val="C4E46E"/>
                </a:solidFill>
              </a:uFill>
            </a:endParaRPr>
          </a:p>
          <a:p>
            <a:pPr defTabSz="205738">
              <a:defRPr sz="1400">
                <a:uFill>
                  <a:solidFill>
                    <a:srgbClr val="000000"/>
                  </a:solidFill>
                </a:uFill>
                <a:latin typeface="Century Gothic"/>
                <a:ea typeface="Century Gothic"/>
                <a:cs typeface="Century Gothic"/>
                <a:sym typeface="Century Gothic"/>
              </a:defRPr>
            </a:pPr>
            <a:r>
              <a:t>Breve intervento del 21 ottobre 2015 di Mista Tolu sulla sua pagina Facebook </a:t>
            </a:r>
            <a:r>
              <a:rPr u="sng">
                <a:solidFill>
                  <a:srgbClr val="0000FF"/>
                </a:solidFill>
                <a:uFill>
                  <a:solidFill>
                    <a:srgbClr val="0000FF"/>
                  </a:solidFill>
                </a:uFill>
                <a:hlinkClick r:id="rId4"/>
              </a:rPr>
              <a:t>https://www.facebook.com/182251068465520/videos/1083250678365550/</a:t>
            </a:r>
            <a:endParaRPr b="1"/>
          </a:p>
          <a:p>
            <a:pPr algn="just" defTabSz="205738">
              <a:lnSpc>
                <a:spcPct val="120000"/>
              </a:lnSpc>
              <a:defRPr sz="1400" b="1">
                <a:uFill>
                  <a:solidFill>
                    <a:srgbClr val="000000"/>
                  </a:solidFill>
                </a:uFill>
                <a:latin typeface="Century Gothic"/>
                <a:ea typeface="Century Gothic"/>
                <a:cs typeface="Century Gothic"/>
                <a:sym typeface="Century Gothic"/>
              </a:defRPr>
            </a:pPr>
            <a:endParaRPr b="1"/>
          </a:p>
        </p:txBody>
      </p:sp>
    </p:spTree>
    <p:extLst>
      <p:ext uri="{BB962C8B-B14F-4D97-AF65-F5344CB8AC3E}">
        <p14:creationId xmlns:p14="http://schemas.microsoft.com/office/powerpoint/2010/main" val="127096819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1. Stato, Nazione e Patria </a:t>
            </a:r>
            <a:r>
              <a:rPr lang="it-IT" sz="1600" dirty="0" smtClean="0"/>
              <a:t>(1) </a:t>
            </a:r>
            <a:endParaRPr lang="it-IT" sz="1600" dirty="0"/>
          </a:p>
        </p:txBody>
      </p:sp>
      <p:sp>
        <p:nvSpPr>
          <p:cNvPr id="3" name="Segnaposto contenuto 2"/>
          <p:cNvSpPr>
            <a:spLocks noGrp="1"/>
          </p:cNvSpPr>
          <p:nvPr>
            <p:ph idx="1"/>
          </p:nvPr>
        </p:nvSpPr>
        <p:spPr>
          <a:xfrm>
            <a:off x="504966" y="2306472"/>
            <a:ext cx="11150221" cy="4258101"/>
          </a:xfrm>
        </p:spPr>
        <p:txBody>
          <a:bodyPr>
            <a:normAutofit lnSpcReduction="10000"/>
          </a:bodyPr>
          <a:lstStyle/>
          <a:p>
            <a:pPr marL="0" lvl="0" indent="0" defTabSz="822959">
              <a:buNone/>
              <a:defRPr sz="1800"/>
            </a:pPr>
            <a:r>
              <a:rPr lang="it-IT" sz="2800" b="1" dirty="0" smtClean="0">
                <a:solidFill>
                  <a:srgbClr val="0070C0"/>
                </a:solidFill>
              </a:rPr>
              <a:t>STATO</a:t>
            </a:r>
          </a:p>
          <a:p>
            <a:pPr lvl="0" defTabSz="822959">
              <a:buFont typeface="Arial" panose="020B0604020202020204" pitchFamily="34" charset="0"/>
              <a:buChar char="•"/>
              <a:defRPr sz="1800"/>
            </a:pPr>
            <a:r>
              <a:rPr lang="it-IT" sz="2800" dirty="0"/>
              <a:t>N</a:t>
            </a:r>
            <a:r>
              <a:rPr lang="it-IT" sz="2800" dirty="0" smtClean="0"/>
              <a:t>ella </a:t>
            </a:r>
            <a:r>
              <a:rPr lang="it-IT" sz="2800" dirty="0"/>
              <a:t>sua accezione giuridica di diritto </a:t>
            </a:r>
            <a:r>
              <a:rPr lang="it-IT" sz="2800" dirty="0" smtClean="0"/>
              <a:t>internazionale, con ‘stato’ si </a:t>
            </a:r>
            <a:r>
              <a:rPr lang="it-IT" sz="2800" dirty="0"/>
              <a:t>indica un’unità politica indipendente </a:t>
            </a:r>
            <a:r>
              <a:rPr lang="it-IT" sz="2800" dirty="0" smtClean="0"/>
              <a:t>e sovrana che </a:t>
            </a:r>
            <a:r>
              <a:rPr lang="it-IT" sz="2800" dirty="0"/>
              <a:t>occupa un territorio ben definito e stabilmente </a:t>
            </a:r>
            <a:r>
              <a:rPr lang="it-IT" sz="2800" dirty="0" smtClean="0"/>
              <a:t>abitato. </a:t>
            </a:r>
            <a:endParaRPr lang="it-IT" sz="2800" dirty="0"/>
          </a:p>
          <a:p>
            <a:pPr lvl="0" defTabSz="822959">
              <a:buFont typeface="Arial" panose="020B0604020202020204" pitchFamily="34" charset="0"/>
              <a:buChar char="•"/>
              <a:defRPr sz="1800"/>
            </a:pPr>
            <a:r>
              <a:rPr lang="it-IT" sz="2800" dirty="0"/>
              <a:t>Glassner (1995) sintetizza le caratteristiche principali di uno </a:t>
            </a:r>
            <a:r>
              <a:rPr lang="it-IT" sz="2800" dirty="0" smtClean="0"/>
              <a:t>Stato in:  </a:t>
            </a:r>
            <a:r>
              <a:rPr lang="it-IT" sz="2800" i="1" dirty="0"/>
              <a:t>TERRITORIO, POPOLAZIONE, GOVERNO, ECONOMIA, SISTEMA DI </a:t>
            </a:r>
            <a:r>
              <a:rPr lang="it-IT" sz="2800" i="1" dirty="0" smtClean="0"/>
              <a:t>CIRCOLAZIONE, </a:t>
            </a:r>
            <a:r>
              <a:rPr lang="it-IT" sz="2800" i="1" dirty="0"/>
              <a:t>SOVRANITA’ e RICONOSCIMENTO</a:t>
            </a:r>
          </a:p>
          <a:p>
            <a:pPr lvl="0" algn="just" defTabSz="822959">
              <a:buFont typeface="Arial" panose="020B0604020202020204" pitchFamily="34" charset="0"/>
              <a:buChar char="•"/>
              <a:defRPr sz="1800"/>
            </a:pPr>
            <a:r>
              <a:rPr lang="it-IT" sz="2800" i="1" dirty="0"/>
              <a:t>Lo stato-nazione; nazioni senza Stato; stati multinazionali; alcuni esempi…</a:t>
            </a:r>
          </a:p>
        </p:txBody>
      </p:sp>
    </p:spTree>
    <p:extLst>
      <p:ext uri="{BB962C8B-B14F-4D97-AF65-F5344CB8AC3E}">
        <p14:creationId xmlns:p14="http://schemas.microsoft.com/office/powerpoint/2010/main" val="1847160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641443" y="586853"/>
            <a:ext cx="10754439" cy="1241949"/>
          </a:xfrm>
          <a:prstGeom prst="rect">
            <a:avLst/>
          </a:prstGeom>
        </p:spPr>
        <p:txBody>
          <a:bodyPr/>
          <a:lstStyle/>
          <a:p>
            <a:r>
              <a:t>Italia, italiano, italianità, appartenenze:</a:t>
            </a:r>
            <a:br/>
            <a:r>
              <a:t>il punto di vista degli italiani nei testi scritti </a:t>
            </a:r>
          </a:p>
        </p:txBody>
      </p:sp>
      <p:sp>
        <p:nvSpPr>
          <p:cNvPr id="322" name="Shape 322"/>
          <p:cNvSpPr>
            <a:spLocks noGrp="1"/>
          </p:cNvSpPr>
          <p:nvPr>
            <p:ph type="body" idx="1"/>
          </p:nvPr>
        </p:nvSpPr>
        <p:spPr>
          <a:xfrm>
            <a:off x="527417" y="2271252"/>
            <a:ext cx="11218464" cy="4483511"/>
          </a:xfrm>
          <a:prstGeom prst="rect">
            <a:avLst/>
          </a:prstGeom>
        </p:spPr>
        <p:txBody>
          <a:bodyPr/>
          <a:lstStyle/>
          <a:p>
            <a:pPr marL="0" indent="0">
              <a:lnSpc>
                <a:spcPct val="90000"/>
              </a:lnSpc>
              <a:spcBef>
                <a:spcPts val="0"/>
              </a:spcBef>
              <a:buSzTx/>
              <a:buNone/>
              <a:defRPr sz="1400"/>
            </a:pPr>
            <a:r>
              <a:t>cari amici, </a:t>
            </a:r>
          </a:p>
          <a:p>
            <a:pPr marL="0" indent="0" algn="just">
              <a:lnSpc>
                <a:spcPct val="90000"/>
              </a:lnSpc>
              <a:spcBef>
                <a:spcPts val="0"/>
              </a:spcBef>
              <a:buSzTx/>
              <a:buNone/>
              <a:defRPr sz="1400"/>
            </a:pPr>
            <a:r>
              <a:t>io diffido di voi figli di immigrati stranieri in Italia. Non mi piace il vostro vittimismo, il vostro dire che non avete diritti. E' falso. Voi avete più diritti di quanti un italiano avrebbe nei vostri Paesi. [...] </a:t>
            </a:r>
            <a:r>
              <a:rPr b="1">
                <a:solidFill>
                  <a:srgbClr val="0070C0"/>
                </a:solidFill>
              </a:rPr>
              <a:t>Per diventare cittadini italiani bisogna conoscere e amare le tradizioni italiane non solo vivere in Italia per un certo numero di anni</a:t>
            </a:r>
            <a:r>
              <a:t>. [...] Bisogna introdurre test di cultura e soprattutto prendere una scelta tra la cittadinanza italiana e quella straniera. Non si può essere fedeli a due Stati bisogna scegliere.[...] Quindi non vi lamentate.. </a:t>
            </a:r>
            <a:r>
              <a:rPr b="1">
                <a:solidFill>
                  <a:srgbClr val="0070C0"/>
                </a:solidFill>
              </a:rPr>
              <a:t>rispettate l'Italia e gli italiani e se volete diventare italiani imparate a fare dei sacrifici..cioè test e rinuncia alla cittadinanza dei vostri genitori</a:t>
            </a:r>
            <a:r>
              <a:t>.</a:t>
            </a:r>
          </a:p>
          <a:p>
            <a:pPr marL="0" indent="0" algn="just">
              <a:lnSpc>
                <a:spcPct val="90000"/>
              </a:lnSpc>
              <a:spcBef>
                <a:spcPts val="0"/>
              </a:spcBef>
              <a:buSzTx/>
              <a:buNone/>
              <a:defRPr sz="1000" i="1"/>
            </a:pPr>
            <a:endParaRPr/>
          </a:p>
          <a:p>
            <a:pPr marL="0" indent="0" algn="just">
              <a:lnSpc>
                <a:spcPct val="90000"/>
              </a:lnSpc>
              <a:spcBef>
                <a:spcPts val="0"/>
              </a:spcBef>
              <a:buSzTx/>
              <a:buNone/>
              <a:defRPr sz="1100" i="1"/>
            </a:pPr>
            <a:r>
              <a:t>Fonte: Nickname Stefanoitalia, Forum RETE G2, Discussione «Cittadinanza: l’Italia che vorremmo», 29 settembre 2007</a:t>
            </a:r>
          </a:p>
          <a:p>
            <a:pPr marL="0" indent="0">
              <a:lnSpc>
                <a:spcPct val="90000"/>
              </a:lnSpc>
              <a:spcBef>
                <a:spcPts val="0"/>
              </a:spcBef>
              <a:buSzTx/>
              <a:buNone/>
              <a:defRPr sz="1400"/>
            </a:pPr>
            <a:endParaRPr/>
          </a:p>
          <a:p>
            <a:pPr marL="0" indent="0">
              <a:lnSpc>
                <a:spcPct val="90000"/>
              </a:lnSpc>
              <a:spcBef>
                <a:spcPts val="0"/>
              </a:spcBef>
              <a:buSzTx/>
              <a:buNone/>
              <a:defRPr sz="1400"/>
            </a:pPr>
            <a:endParaRPr/>
          </a:p>
          <a:p>
            <a:pPr marL="0" indent="0">
              <a:lnSpc>
                <a:spcPct val="90000"/>
              </a:lnSpc>
              <a:spcBef>
                <a:spcPts val="0"/>
              </a:spcBef>
              <a:buSzTx/>
              <a:buNone/>
              <a:defRPr sz="1400"/>
            </a:pPr>
            <a:r>
              <a:t>Anche se molti cercano di INSINUARE il falso concetto di discriminazione, questo atteggiamento è invece naturale e tipico dell’italiano, o forse di qualsiasi società di cultura radicata. Non ci vuole molto a capire </a:t>
            </a:r>
            <a:r>
              <a:rPr b="1">
                <a:solidFill>
                  <a:srgbClr val="0070C0"/>
                </a:solidFill>
              </a:rPr>
              <a:t>che per un autoctono non è normale ciò che non è del luogo</a:t>
            </a:r>
            <a:r>
              <a:t>. Così lo percepisco da sempre conoscendo, da anni, i miei connazionali di diverse generazioni. Lo si percepisce nei discorsi e negli atteggiamenti. Perchè? Perchè </a:t>
            </a:r>
            <a:r>
              <a:rPr b="1">
                <a:solidFill>
                  <a:srgbClr val="0070C0"/>
                </a:solidFill>
              </a:rPr>
              <a:t>in Italia da sempre c’è una società chiusa e (giustamente) attenta a non perdere l’italianità</a:t>
            </a:r>
            <a:r>
              <a:t>. Ancora oggi per un italiano l’idea del poliziotto straniero, del dottore straniero, dell’avvocato straniero da un senso di assurdità. Lo si evince anche dai discorsi della gente, che non sono chiacchiere da bar, ma espressione del pensiero tipico, di sempre, dell’italiano. Tutti i settori sociali sono ad esclusiva precedenza degli italiani, tanto per smentire la teoria di chi dice che la società è multiculturale perchè per le strade girano immigrati, tra cui molti clandestini. Poi se analizziamo il tessuto sociale vero scopriamo che non è così. Forse è per questo che da secoli l’italia è sempre stata un’isola culturale ben definita dove dall’esterno nessuno riesce a “contaminare”! </a:t>
            </a:r>
          </a:p>
          <a:p>
            <a:pPr marL="0" indent="0">
              <a:lnSpc>
                <a:spcPct val="90000"/>
              </a:lnSpc>
              <a:spcBef>
                <a:spcPts val="0"/>
              </a:spcBef>
              <a:buSzTx/>
              <a:buNone/>
              <a:defRPr sz="1000"/>
            </a:pPr>
            <a:endParaRPr/>
          </a:p>
          <a:p>
            <a:pPr marL="0" indent="0">
              <a:lnSpc>
                <a:spcPct val="90000"/>
              </a:lnSpc>
              <a:spcBef>
                <a:spcPts val="0"/>
              </a:spcBef>
              <a:buSzTx/>
              <a:buNone/>
              <a:defRPr sz="1000" i="1"/>
            </a:pPr>
            <a:r>
              <a:t>Fonte: Nickname Ted, Blog YallaItalia, Discussione su «Stranieri a casa mia», 17 ottobre 2012</a:t>
            </a:r>
          </a:p>
        </p:txBody>
      </p:sp>
    </p:spTree>
    <p:extLst>
      <p:ext uri="{BB962C8B-B14F-4D97-AF65-F5344CB8AC3E}">
        <p14:creationId xmlns:p14="http://schemas.microsoft.com/office/powerpoint/2010/main" val="427093042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309716" y="398206"/>
            <a:ext cx="11518490" cy="5641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latin typeface="Century Gothic"/>
                <a:ea typeface="Century Gothic"/>
                <a:cs typeface="Century Gothic"/>
                <a:sym typeface="Century Gothic"/>
              </a:defRPr>
            </a:pPr>
            <a:r>
              <a:t>Discussione sul ddl sulla cittadinanza, approvato alla Camera il giorno</a:t>
            </a:r>
          </a:p>
          <a:p>
            <a:pPr>
              <a:defRPr sz="1400">
                <a:latin typeface="Century Gothic"/>
                <a:ea typeface="Century Gothic"/>
                <a:cs typeface="Century Gothic"/>
                <a:sym typeface="Century Gothic"/>
              </a:defRPr>
            </a:pPr>
            <a:endParaRPr/>
          </a:p>
          <a:p>
            <a:pPr algn="just">
              <a:defRPr sz="1400" i="1">
                <a:latin typeface="Century Gothic"/>
                <a:ea typeface="Century Gothic"/>
                <a:cs typeface="Century Gothic"/>
                <a:sym typeface="Century Gothic"/>
              </a:defRPr>
            </a:pPr>
            <a:r>
              <a:t>Utente italiano 1</a:t>
            </a:r>
            <a:r>
              <a:rPr i="0"/>
              <a:t>: Bhe scusami, vedrete quando saremo costretti a pagarci l assicurazione sanitaria e le tasse che sono alle stelle già ci soffocheranno!! Vedrete che piangerete tutti per aver votato questo partito democratico !! Vi prenderete inculate e basta...</a:t>
            </a:r>
            <a:r>
              <a:rPr b="1" i="0">
                <a:solidFill>
                  <a:srgbClr val="0070C0"/>
                </a:solidFill>
              </a:rPr>
              <a:t>x avere la cittadinanza sarebbe giusto fare degli esami sulla lingua , sulla nostra cultura ..come fanno in Australia ! Qui e troppo facile....e bello che un paese abbia la sua identità</a:t>
            </a:r>
            <a:r>
              <a:rPr i="0"/>
              <a:t>. </a:t>
            </a:r>
            <a:r>
              <a:rPr b="1" i="0">
                <a:solidFill>
                  <a:srgbClr val="0070C0"/>
                </a:solidFill>
              </a:rPr>
              <a:t>..non che siamo la cittadinanza a persone che non hanno accettato la nostra cultura e le nostre usanze. .se entrano tutti e tutti diventano cittadini chi è qui da generazioni non saprà più di che paese sarà</a:t>
            </a:r>
            <a:r>
              <a:rPr i="0"/>
              <a:t>. ..scusatemi io ho amiche straniere a cui darei subito la cittadinanza. .sono qui da tanto. ..una mia amica x rimaner qui si è dovuta sposare ...le persone più oneste rischiano di tornare in dietro....questo è brutto ..ma che tutti Ce l’abbiano facile non mi va proprio..</a:t>
            </a:r>
            <a:br>
              <a:rPr i="0"/>
            </a:br>
            <a:r>
              <a:rPr i="0"/>
              <a:t>Dipende dalle persone e se se lo meritano</a:t>
            </a:r>
          </a:p>
          <a:p>
            <a:pPr algn="just">
              <a:defRPr sz="1400">
                <a:latin typeface="Century Gothic"/>
                <a:ea typeface="Century Gothic"/>
                <a:cs typeface="Century Gothic"/>
                <a:sym typeface="Century Gothic"/>
              </a:defRPr>
            </a:pPr>
            <a:r>
              <a:t> </a:t>
            </a:r>
          </a:p>
          <a:p>
            <a:pPr algn="just">
              <a:defRPr sz="1400" i="1">
                <a:latin typeface="Century Gothic"/>
                <a:ea typeface="Century Gothic"/>
                <a:cs typeface="Century Gothic"/>
                <a:sym typeface="Century Gothic"/>
              </a:defRPr>
            </a:pPr>
            <a:r>
              <a:t>Utente italiano 2: </a:t>
            </a:r>
            <a:r>
              <a:rPr i="0"/>
              <a:t>qui non si parla di tutti...si parla di ragazzini che sono nati qui in Italia ... </a:t>
            </a:r>
            <a:r>
              <a:rPr b="1" i="0">
                <a:solidFill>
                  <a:srgbClr val="0070C0"/>
                </a:solidFill>
              </a:rPr>
              <a:t>Ragazzini che magari si seguono le abitudini del paese di origine...ma che magari non hanno neanche mai visitato il loro paese.... Si parla di persone che hanno studiato in Italia... Oppure sono nati e cresciuti qui... E poi perché per stare qui c'è bisogno di rinunciare alle proprie usanze..?? </a:t>
            </a:r>
            <a:r>
              <a:rPr i="0"/>
              <a:t>In Australia vengono rispettate e vengono anche coltivate le altre culture c'è un'integrazione che non immagini neanche...e nessuno chiede a loro di rinunciare alle proprie tradizioni... Anzi vengono seguite, ammirate e rispettate. Non si può chiedere a nessuno di essere uguale a noi...</a:t>
            </a:r>
          </a:p>
          <a:p>
            <a:pPr algn="just">
              <a:defRPr sz="1400">
                <a:latin typeface="Century Gothic"/>
                <a:ea typeface="Century Gothic"/>
                <a:cs typeface="Century Gothic"/>
                <a:sym typeface="Century Gothic"/>
              </a:defRPr>
            </a:pPr>
            <a:r>
              <a:t> </a:t>
            </a:r>
          </a:p>
          <a:p>
            <a:pPr algn="just">
              <a:defRPr sz="1400" i="1">
                <a:latin typeface="Century Gothic"/>
                <a:ea typeface="Century Gothic"/>
                <a:cs typeface="Century Gothic"/>
                <a:sym typeface="Century Gothic"/>
              </a:defRPr>
            </a:pPr>
            <a:r>
              <a:t>Utente italiano 1: </a:t>
            </a:r>
            <a:r>
              <a:rPr i="0"/>
              <a:t>ACCETTARE non significa imporre...le proprie usanze...significa che questa gente sia cosciente ..a partire dai genitori quello che gli italiani che sono qui da generazioni SONO e che </a:t>
            </a:r>
            <a:r>
              <a:rPr b="1" i="0">
                <a:solidFill>
                  <a:srgbClr val="0070C0"/>
                </a:solidFill>
              </a:rPr>
              <a:t>loro...( è successo più di una volta) non devono imporci nulla</a:t>
            </a:r>
            <a:r>
              <a:rPr i="0"/>
              <a:t>. Ben venga che mantengano le loro usanze, anzi!! E che i genitori di questi bambini qui in italia sappiano bene l'italiano così che il figlio possa conoscere altrettanto bene la lingua italiana senza difficoltà , sbaglio ??! chiedo troppo?!?!</a:t>
            </a:r>
          </a:p>
          <a:p>
            <a:pPr algn="just">
              <a:defRPr sz="1400">
                <a:latin typeface="Century Gothic"/>
                <a:ea typeface="Century Gothic"/>
                <a:cs typeface="Century Gothic"/>
                <a:sym typeface="Century Gothic"/>
              </a:defRPr>
            </a:pPr>
            <a:endParaRPr i="0"/>
          </a:p>
          <a:p>
            <a:pPr algn="just">
              <a:defRPr sz="1000" i="1">
                <a:latin typeface="Century Gothic"/>
                <a:ea typeface="Century Gothic"/>
                <a:cs typeface="Century Gothic"/>
                <a:sym typeface="Century Gothic"/>
              </a:defRPr>
            </a:pPr>
            <a:r>
              <a:t>Fonte: Post su pagina facebook stranieriinitalia.it, 13 ottobre 2015</a:t>
            </a:r>
          </a:p>
        </p:txBody>
      </p:sp>
    </p:spTree>
    <p:extLst>
      <p:ext uri="{BB962C8B-B14F-4D97-AF65-F5344CB8AC3E}">
        <p14:creationId xmlns:p14="http://schemas.microsoft.com/office/powerpoint/2010/main" val="297361540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648930" y="693174"/>
            <a:ext cx="10633586" cy="987460"/>
          </a:xfrm>
          <a:prstGeom prst="rect">
            <a:avLst/>
          </a:prstGeom>
        </p:spPr>
        <p:txBody>
          <a:bodyPr/>
          <a:lstStyle/>
          <a:p>
            <a:pPr defTabSz="416052">
              <a:defRPr sz="2912"/>
            </a:pPr>
            <a:r>
              <a:t>Italia, italiano, italianità, appartenenze:</a:t>
            </a:r>
            <a:br/>
            <a:r>
              <a:t>il punto di vista degli italiani nelle canzoni</a:t>
            </a:r>
          </a:p>
        </p:txBody>
      </p:sp>
      <p:sp>
        <p:nvSpPr>
          <p:cNvPr id="327" name="Shape 327"/>
          <p:cNvSpPr>
            <a:spLocks noGrp="1"/>
          </p:cNvSpPr>
          <p:nvPr>
            <p:ph type="body" idx="1"/>
          </p:nvPr>
        </p:nvSpPr>
        <p:spPr>
          <a:xfrm>
            <a:off x="613698" y="2391697"/>
            <a:ext cx="11208774" cy="4336027"/>
          </a:xfrm>
          <a:prstGeom prst="rect">
            <a:avLst/>
          </a:prstGeom>
        </p:spPr>
        <p:txBody>
          <a:bodyPr/>
          <a:lstStyle/>
          <a:p>
            <a:pPr marL="0" indent="0">
              <a:spcBef>
                <a:spcPts val="0"/>
              </a:spcBef>
              <a:buSzTx/>
              <a:buNone/>
              <a:defRPr sz="1400" b="1"/>
            </a:pPr>
            <a:r>
              <a:t>Toto Cotugno</a:t>
            </a:r>
            <a:r>
              <a:rPr b="0"/>
              <a:t> - </a:t>
            </a:r>
            <a:r>
              <a:t>L’Italiano</a:t>
            </a:r>
            <a:r>
              <a:rPr i="1"/>
              <a:t> </a:t>
            </a:r>
            <a:r>
              <a:rPr b="0"/>
              <a:t>(1983) - Link: </a:t>
            </a:r>
            <a:r>
              <a:rPr b="0" u="sng">
                <a:solidFill>
                  <a:srgbClr val="0000FF"/>
                </a:solidFill>
                <a:uFill>
                  <a:solidFill>
                    <a:srgbClr val="0000FF"/>
                  </a:solidFill>
                </a:uFill>
                <a:hlinkClick r:id=""/>
              </a:rPr>
              <a:t>https://www.youtube.com/watch?v=zRDVQT_MT-o</a:t>
            </a:r>
          </a:p>
          <a:p>
            <a:pPr marL="0" indent="0">
              <a:spcBef>
                <a:spcPts val="0"/>
              </a:spcBef>
              <a:buSzTx/>
              <a:buNone/>
              <a:defRPr sz="1400" b="1"/>
            </a:pPr>
            <a:endParaRPr b="0" u="sng">
              <a:solidFill>
                <a:srgbClr val="0000FF"/>
              </a:solidFill>
              <a:uFill>
                <a:solidFill>
                  <a:srgbClr val="0000FF"/>
                </a:solidFill>
              </a:uFill>
              <a:hlinkClick r:id=""/>
            </a:endParaRPr>
          </a:p>
          <a:p>
            <a:pPr marL="0" indent="0">
              <a:spcBef>
                <a:spcPts val="0"/>
              </a:spcBef>
              <a:buSzTx/>
              <a:buNone/>
              <a:defRPr sz="1400" b="1">
                <a:solidFill>
                  <a:srgbClr val="FF0000"/>
                </a:solidFill>
              </a:defRPr>
            </a:pPr>
            <a:r>
              <a:t>Luca Carboni - Inno Nazionale  </a:t>
            </a:r>
            <a:r>
              <a:rPr b="0">
                <a:solidFill>
                  <a:srgbClr val="404040"/>
                </a:solidFill>
              </a:rPr>
              <a:t>(1995) - Link: </a:t>
            </a:r>
            <a:r>
              <a:rPr b="0" u="sng">
                <a:solidFill>
                  <a:srgbClr val="0000FF"/>
                </a:solidFill>
                <a:uFill>
                  <a:solidFill>
                    <a:srgbClr val="0000FF"/>
                  </a:solidFill>
                </a:uFill>
                <a:hlinkClick r:id=""/>
              </a:rPr>
              <a:t>https://www.youtube.com/watch?v=13cFo8uyj1s</a:t>
            </a:r>
          </a:p>
          <a:p>
            <a:pPr marL="0" indent="0">
              <a:spcBef>
                <a:spcPts val="0"/>
              </a:spcBef>
              <a:buSzTx/>
              <a:buNone/>
              <a:defRPr sz="1400"/>
            </a:pPr>
            <a:endParaRPr b="0" u="sng">
              <a:solidFill>
                <a:srgbClr val="0000FF"/>
              </a:solidFill>
              <a:uFill>
                <a:solidFill>
                  <a:srgbClr val="0000FF"/>
                </a:solidFill>
              </a:uFill>
              <a:hlinkClick r:id=""/>
            </a:endParaRPr>
          </a:p>
          <a:p>
            <a:pPr marL="0" indent="0">
              <a:spcBef>
                <a:spcPts val="0"/>
              </a:spcBef>
              <a:buSzTx/>
              <a:buNone/>
              <a:defRPr sz="1400" b="1"/>
            </a:pPr>
            <a:r>
              <a:t>Elio e le storie tese - La terra dei cachi </a:t>
            </a:r>
            <a:r>
              <a:rPr b="0"/>
              <a:t>(1996) – Link: </a:t>
            </a:r>
            <a:r>
              <a:rPr b="0" u="sng">
                <a:solidFill>
                  <a:srgbClr val="0000FF"/>
                </a:solidFill>
                <a:uFill>
                  <a:solidFill>
                    <a:srgbClr val="0000FF"/>
                  </a:solidFill>
                </a:uFill>
                <a:hlinkClick r:id="rId2"/>
              </a:rPr>
              <a:t>https://www.youtube.com/watch?v=kgpxvjw0-Nk</a:t>
            </a:r>
            <a:r>
              <a:rPr b="0"/>
              <a:t> </a:t>
            </a:r>
          </a:p>
          <a:p>
            <a:pPr marL="0" indent="0">
              <a:spcBef>
                <a:spcPts val="0"/>
              </a:spcBef>
              <a:buSzTx/>
              <a:buNone/>
              <a:defRPr sz="1400"/>
            </a:pPr>
            <a:endParaRPr b="0"/>
          </a:p>
          <a:p>
            <a:pPr marL="0" indent="0">
              <a:spcBef>
                <a:spcPts val="0"/>
              </a:spcBef>
              <a:buSzTx/>
              <a:buNone/>
              <a:defRPr sz="1400" b="1">
                <a:solidFill>
                  <a:srgbClr val="FF0000"/>
                </a:solidFill>
              </a:defRPr>
            </a:pPr>
            <a:r>
              <a:t>Giorgio Gaber – Io non mi sento italiano </a:t>
            </a:r>
            <a:r>
              <a:rPr b="0">
                <a:solidFill>
                  <a:srgbClr val="404040"/>
                </a:solidFill>
              </a:rPr>
              <a:t>(2003) – Link: </a:t>
            </a:r>
            <a:r>
              <a:rPr b="0" u="sng">
                <a:solidFill>
                  <a:srgbClr val="0000FF"/>
                </a:solidFill>
                <a:uFill>
                  <a:solidFill>
                    <a:srgbClr val="0000FF"/>
                  </a:solidFill>
                </a:uFill>
                <a:hlinkClick r:id="rId3"/>
              </a:rPr>
              <a:t>https://www.youtube.com/watch?v=5aWYkwV-pn0</a:t>
            </a:r>
            <a:r>
              <a:rPr b="0">
                <a:solidFill>
                  <a:srgbClr val="404040"/>
                </a:solidFill>
              </a:rPr>
              <a:t> </a:t>
            </a:r>
          </a:p>
          <a:p>
            <a:pPr marL="0" indent="0">
              <a:spcBef>
                <a:spcPts val="0"/>
              </a:spcBef>
              <a:buSzTx/>
              <a:buNone/>
              <a:defRPr sz="1400"/>
            </a:pPr>
            <a:endParaRPr b="0">
              <a:solidFill>
                <a:srgbClr val="404040"/>
              </a:solidFill>
            </a:endParaRPr>
          </a:p>
          <a:p>
            <a:pPr marL="0" indent="0">
              <a:spcBef>
                <a:spcPts val="0"/>
              </a:spcBef>
              <a:buSzTx/>
              <a:buNone/>
              <a:defRPr sz="1400" b="1"/>
            </a:pPr>
            <a:r>
              <a:t>Articolo 31 - Italiano medio </a:t>
            </a:r>
            <a:r>
              <a:rPr b="0"/>
              <a:t>(2004) - Link: </a:t>
            </a:r>
            <a:r>
              <a:rPr b="0" u="sng">
                <a:solidFill>
                  <a:srgbClr val="0000FF"/>
                </a:solidFill>
                <a:uFill>
                  <a:solidFill>
                    <a:srgbClr val="0000FF"/>
                  </a:solidFill>
                </a:uFill>
                <a:hlinkClick r:id="rId4"/>
              </a:rPr>
              <a:t>https://www.youtube.com/watch?v=mJJyvNJxx-s</a:t>
            </a:r>
            <a:r>
              <a:rPr b="0"/>
              <a:t> </a:t>
            </a:r>
          </a:p>
          <a:p>
            <a:pPr marL="0" indent="0">
              <a:spcBef>
                <a:spcPts val="0"/>
              </a:spcBef>
              <a:buSzTx/>
              <a:buNone/>
              <a:defRPr sz="1400"/>
            </a:pPr>
            <a:endParaRPr b="0"/>
          </a:p>
          <a:p>
            <a:pPr marL="0" indent="0">
              <a:spcBef>
                <a:spcPts val="0"/>
              </a:spcBef>
              <a:buSzTx/>
              <a:buNone/>
              <a:defRPr sz="1400" b="1">
                <a:solidFill>
                  <a:srgbClr val="FF0000"/>
                </a:solidFill>
              </a:defRPr>
            </a:pPr>
            <a:r>
              <a:t>Davide Van de Sfroos</a:t>
            </a:r>
            <a:r>
              <a:rPr b="0"/>
              <a:t> - </a:t>
            </a:r>
            <a:r>
              <a:t>40 Pass </a:t>
            </a:r>
            <a:r>
              <a:rPr b="0">
                <a:solidFill>
                  <a:srgbClr val="404040"/>
                </a:solidFill>
              </a:rPr>
              <a:t>(2008) - Link: </a:t>
            </a:r>
            <a:r>
              <a:rPr b="0" u="sng">
                <a:solidFill>
                  <a:srgbClr val="0000FF"/>
                </a:solidFill>
                <a:uFill>
                  <a:solidFill>
                    <a:srgbClr val="0000FF"/>
                  </a:solidFill>
                </a:uFill>
                <a:hlinkClick r:id="rId5"/>
              </a:rPr>
              <a:t>https://www.youtube.com/watch?v=I3TB5MIZYAc</a:t>
            </a:r>
            <a:r>
              <a:rPr b="0">
                <a:solidFill>
                  <a:srgbClr val="404040"/>
                </a:solidFill>
              </a:rPr>
              <a:t> </a:t>
            </a:r>
          </a:p>
          <a:p>
            <a:pPr marL="0" indent="0">
              <a:spcBef>
                <a:spcPts val="0"/>
              </a:spcBef>
              <a:buSzTx/>
              <a:buNone/>
              <a:defRPr sz="1400"/>
            </a:pPr>
            <a:endParaRPr b="0">
              <a:solidFill>
                <a:srgbClr val="404040"/>
              </a:solidFill>
            </a:endParaRPr>
          </a:p>
          <a:p>
            <a:pPr marL="0" indent="0">
              <a:spcBef>
                <a:spcPts val="0"/>
              </a:spcBef>
              <a:buSzTx/>
              <a:buNone/>
              <a:defRPr sz="1400" b="1">
                <a:solidFill>
                  <a:srgbClr val="FF0000"/>
                </a:solidFill>
              </a:defRPr>
            </a:pPr>
            <a:r>
              <a:t>Rocco Hunt -  Nu journo buono </a:t>
            </a:r>
            <a:r>
              <a:rPr b="0">
                <a:solidFill>
                  <a:srgbClr val="404040"/>
                </a:solidFill>
              </a:rPr>
              <a:t>(2014)</a:t>
            </a:r>
            <a:r>
              <a:rPr>
                <a:solidFill>
                  <a:srgbClr val="404040"/>
                </a:solidFill>
              </a:rPr>
              <a:t> - </a:t>
            </a:r>
            <a:r>
              <a:rPr b="0">
                <a:solidFill>
                  <a:srgbClr val="404040"/>
                </a:solidFill>
              </a:rPr>
              <a:t>Link: </a:t>
            </a:r>
            <a:r>
              <a:rPr b="0" u="sng">
                <a:solidFill>
                  <a:srgbClr val="0000FF"/>
                </a:solidFill>
                <a:uFill>
                  <a:solidFill>
                    <a:srgbClr val="0000FF"/>
                  </a:solidFill>
                </a:uFill>
                <a:hlinkClick r:id="rId6"/>
              </a:rPr>
              <a:t>https://www.youtube.com/watch?v=mt2QuQcb2oU</a:t>
            </a:r>
          </a:p>
        </p:txBody>
      </p:sp>
    </p:spTree>
    <p:extLst>
      <p:ext uri="{BB962C8B-B14F-4D97-AF65-F5344CB8AC3E}">
        <p14:creationId xmlns:p14="http://schemas.microsoft.com/office/powerpoint/2010/main" val="1508799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1. Stato, Nazione e Patria </a:t>
            </a:r>
            <a:r>
              <a:rPr lang="it-IT" sz="1600" dirty="0" smtClean="0"/>
              <a:t>(3)</a:t>
            </a:r>
            <a:endParaRPr lang="it-IT" sz="1600" dirty="0"/>
          </a:p>
        </p:txBody>
      </p:sp>
      <p:sp>
        <p:nvSpPr>
          <p:cNvPr id="3" name="Segnaposto contenuto 2"/>
          <p:cNvSpPr>
            <a:spLocks noGrp="1"/>
          </p:cNvSpPr>
          <p:nvPr>
            <p:ph idx="1"/>
          </p:nvPr>
        </p:nvSpPr>
        <p:spPr>
          <a:xfrm>
            <a:off x="504966" y="2243233"/>
            <a:ext cx="11150221" cy="4160520"/>
          </a:xfrm>
        </p:spPr>
        <p:txBody>
          <a:bodyPr>
            <a:noAutofit/>
          </a:bodyPr>
          <a:lstStyle/>
          <a:p>
            <a:pPr marL="0" lvl="0" indent="0">
              <a:buNone/>
              <a:defRPr sz="1800"/>
            </a:pPr>
            <a:r>
              <a:rPr lang="it-IT" sz="2400" b="1" dirty="0" smtClean="0">
                <a:solidFill>
                  <a:srgbClr val="0070C0"/>
                </a:solidFill>
              </a:rPr>
              <a:t>PATRIA</a:t>
            </a:r>
          </a:p>
          <a:p>
            <a:pPr lvl="0">
              <a:buFont typeface="Arial" panose="020B0604020202020204" pitchFamily="34" charset="0"/>
              <a:buChar char="•"/>
              <a:defRPr sz="1800"/>
            </a:pPr>
            <a:r>
              <a:rPr lang="it-IT" sz="2000" dirty="0" smtClean="0"/>
              <a:t>Patria </a:t>
            </a:r>
            <a:r>
              <a:rPr lang="it-IT" sz="2000" dirty="0"/>
              <a:t>(‘terra dei padri’ ) è sinonimo di luogo </a:t>
            </a:r>
            <a:r>
              <a:rPr lang="it-IT" sz="2000" dirty="0" err="1"/>
              <a:t>natìo</a:t>
            </a:r>
            <a:r>
              <a:rPr lang="it-IT" sz="2000" dirty="0"/>
              <a:t>, di città o territorio di origine dei propri antenati</a:t>
            </a:r>
          </a:p>
          <a:p>
            <a:pPr lvl="0">
              <a:buFont typeface="Arial" panose="020B0604020202020204" pitchFamily="34" charset="0"/>
              <a:buChar char="•"/>
              <a:defRPr sz="1800"/>
            </a:pPr>
            <a:r>
              <a:rPr lang="it-IT" sz="2000" dirty="0" smtClean="0"/>
              <a:t>Patria e Nazione sono spesso usati come sinonimi. Alcuni pero’ vedono in Patria un sentimento di appartenenza nazionale positivo, fondato su elementi civici o repubblicani, mentre Nazione e’ associata a sentimenti nazionalistici, di oppressione, dominio ed esclusione (di coloro che non venogno visti come membri della nazione). </a:t>
            </a:r>
          </a:p>
          <a:p>
            <a:pPr lvl="0">
              <a:buFont typeface="Arial" panose="020B0604020202020204" pitchFamily="34" charset="0"/>
              <a:buChar char="•"/>
              <a:defRPr sz="1800"/>
            </a:pPr>
            <a:r>
              <a:rPr lang="it-IT" sz="2000" dirty="0" smtClean="0"/>
              <a:t>Nell’Italia risorgimentale, si usava piu’ spesso il termine Patria per indicare l’Italia:</a:t>
            </a:r>
            <a:endParaRPr lang="it-IT" sz="2000" dirty="0"/>
          </a:p>
          <a:p>
            <a:pPr lvl="0">
              <a:buFont typeface="Arial" panose="020B0604020202020204" pitchFamily="34" charset="0"/>
              <a:buChar char="•"/>
              <a:defRPr sz="1800"/>
            </a:pPr>
            <a:r>
              <a:rPr lang="it-IT" sz="2000" dirty="0"/>
              <a:t>Mazzini nel 1859 scrive in ‘Ai giovani d’Italia’: </a:t>
            </a:r>
            <a:r>
              <a:rPr lang="it-IT" sz="2000" i="1" dirty="0"/>
              <a:t>“la Patria è la Missione, un Dovere comune. La Patria è la vostra vita collettiva, la vita che annoda una tradizione di tendenze e di affetti conformi tutte le generazioni che sorsero, operarono e passarono sul vostro suolo”</a:t>
            </a:r>
          </a:p>
        </p:txBody>
      </p:sp>
    </p:spTree>
    <p:extLst>
      <p:ext uri="{BB962C8B-B14F-4D97-AF65-F5344CB8AC3E}">
        <p14:creationId xmlns:p14="http://schemas.microsoft.com/office/powerpoint/2010/main" val="825521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1. Stato, Patria e Nazione </a:t>
            </a:r>
            <a:r>
              <a:rPr lang="it-IT" sz="1600" dirty="0" smtClean="0"/>
              <a:t>(2)</a:t>
            </a:r>
            <a:endParaRPr lang="it-IT" sz="1600" dirty="0"/>
          </a:p>
        </p:txBody>
      </p:sp>
      <p:sp>
        <p:nvSpPr>
          <p:cNvPr id="3" name="Segnaposto contenuto 2"/>
          <p:cNvSpPr>
            <a:spLocks noGrp="1"/>
          </p:cNvSpPr>
          <p:nvPr>
            <p:ph idx="1"/>
          </p:nvPr>
        </p:nvSpPr>
        <p:spPr>
          <a:xfrm>
            <a:off x="504966" y="2224585"/>
            <a:ext cx="11278995" cy="4435522"/>
          </a:xfrm>
        </p:spPr>
        <p:txBody>
          <a:bodyPr>
            <a:noAutofit/>
          </a:bodyPr>
          <a:lstStyle/>
          <a:p>
            <a:pPr marL="0" lvl="0" indent="0">
              <a:spcBef>
                <a:spcPts val="0"/>
              </a:spcBef>
              <a:buNone/>
              <a:defRPr sz="1800"/>
            </a:pPr>
            <a:r>
              <a:rPr lang="it-IT" sz="2000" b="1" dirty="0" smtClean="0">
                <a:solidFill>
                  <a:srgbClr val="0070C0"/>
                </a:solidFill>
              </a:rPr>
              <a:t>NAZIONE</a:t>
            </a:r>
          </a:p>
          <a:p>
            <a:pPr lvl="0">
              <a:spcBef>
                <a:spcPts val="600"/>
              </a:spcBef>
              <a:buFont typeface="Arial" panose="020B0604020202020204" pitchFamily="34" charset="0"/>
              <a:buChar char="•"/>
              <a:defRPr sz="1800"/>
            </a:pPr>
            <a:r>
              <a:rPr lang="it-IT" sz="2000" dirty="0" smtClean="0"/>
              <a:t>Esistono diverse definizioni di nazione, a dire che il termine e’ problematico. Una tra le definizioni piu’ comuni vuole che la </a:t>
            </a:r>
            <a:r>
              <a:rPr lang="it-IT" dirty="0" smtClean="0"/>
              <a:t>nazione consista </a:t>
            </a:r>
            <a:r>
              <a:rPr lang="it-IT" dirty="0"/>
              <a:t>in un gruppo di individui che condividono una cultura comune e occupano un determinato territorio. </a:t>
            </a:r>
            <a:r>
              <a:rPr lang="it-IT" dirty="0" smtClean="0"/>
              <a:t>Dibattuti sono anche gli elementi che dovrebbero dare sostanza ad una nazione – es. comune origine etnica, lingua</a:t>
            </a:r>
            <a:r>
              <a:rPr lang="it-IT" dirty="0"/>
              <a:t>, religione, un patrimonio condiviso di </a:t>
            </a:r>
            <a:r>
              <a:rPr lang="it-IT" dirty="0" smtClean="0"/>
              <a:t>valori e costumi</a:t>
            </a:r>
            <a:r>
              <a:rPr lang="it-IT" dirty="0"/>
              <a:t>, </a:t>
            </a:r>
            <a:r>
              <a:rPr lang="it-IT" dirty="0" smtClean="0"/>
              <a:t>comuni tradizioni </a:t>
            </a:r>
            <a:r>
              <a:rPr lang="it-IT" dirty="0"/>
              <a:t>storico-letterarie e istituzione politiche (Glassner,1993</a:t>
            </a:r>
            <a:r>
              <a:rPr lang="it-IT" dirty="0" smtClean="0"/>
              <a:t>)</a:t>
            </a:r>
            <a:endParaRPr lang="it-IT" dirty="0"/>
          </a:p>
          <a:p>
            <a:pPr lvl="0">
              <a:spcBef>
                <a:spcPts val="600"/>
              </a:spcBef>
              <a:buFont typeface="Arial" panose="020B0604020202020204" pitchFamily="34" charset="0"/>
              <a:buChar char="•"/>
              <a:defRPr sz="1800"/>
            </a:pPr>
            <a:r>
              <a:rPr lang="it-IT" sz="2000" dirty="0"/>
              <a:t>In realta’, tutte le nazioni sono formate da una pluralita’ di culture, tradizioni, lingue ed etnie (Fouberg et al, 2009)</a:t>
            </a:r>
          </a:p>
          <a:p>
            <a:pPr>
              <a:spcBef>
                <a:spcPts val="600"/>
              </a:spcBef>
              <a:buFont typeface="Arial" panose="020B0604020202020204" pitchFamily="34" charset="0"/>
              <a:buChar char="•"/>
              <a:defRPr sz="1800"/>
            </a:pPr>
            <a:r>
              <a:rPr lang="it-IT" sz="2000" dirty="0" smtClean="0"/>
              <a:t>Ecco perche’ Barker (anno??) afferma </a:t>
            </a:r>
            <a:r>
              <a:rPr lang="it-IT" sz="2000" dirty="0"/>
              <a:t>che </a:t>
            </a:r>
            <a:r>
              <a:rPr lang="it-IT" sz="2000" dirty="0" smtClean="0"/>
              <a:t>cio’ che piu’ conta </a:t>
            </a:r>
            <a:r>
              <a:rPr lang="it-IT" sz="2000" dirty="0"/>
              <a:t>è </a:t>
            </a:r>
            <a:r>
              <a:rPr lang="it-IT" sz="2000" dirty="0" smtClean="0"/>
              <a:t>l’auto-identificazione </a:t>
            </a:r>
            <a:r>
              <a:rPr lang="it-IT" sz="2000" dirty="0"/>
              <a:t>delle persone come gruppo con il passato, il presente e il </a:t>
            </a:r>
            <a:r>
              <a:rPr lang="it-IT" sz="2000" dirty="0" smtClean="0"/>
              <a:t>futuro. Come diceva Renan: «la nazione e’ il plebiscito di ogni giorno».</a:t>
            </a:r>
            <a:endParaRPr lang="it-IT" sz="2000" dirty="0"/>
          </a:p>
          <a:p>
            <a:pPr lvl="0">
              <a:buFont typeface="Arial" panose="020B0604020202020204" pitchFamily="34" charset="0"/>
              <a:buChar char="•"/>
              <a:defRPr sz="1800"/>
            </a:pPr>
            <a:r>
              <a:rPr lang="it-IT" sz="2000" dirty="0" smtClean="0"/>
              <a:t>Il </a:t>
            </a:r>
            <a:r>
              <a:rPr lang="it-IT" sz="2000" dirty="0"/>
              <a:t>‘sentirsi nazione’ da parte di un gruppo può assumere una valenza </a:t>
            </a:r>
            <a:r>
              <a:rPr lang="it-IT" sz="2000" dirty="0" smtClean="0"/>
              <a:t>politica: </a:t>
            </a:r>
            <a:r>
              <a:rPr lang="it-IT" sz="2000" dirty="0"/>
              <a:t>il gruppo può cominciare a desiderare di avere uno Stato proprio (es: Italia risorgimentale)</a:t>
            </a:r>
          </a:p>
        </p:txBody>
      </p:sp>
    </p:spTree>
    <p:extLst>
      <p:ext uri="{BB962C8B-B14F-4D97-AF65-F5344CB8AC3E}">
        <p14:creationId xmlns:p14="http://schemas.microsoft.com/office/powerpoint/2010/main" val="40692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96037" y="973668"/>
            <a:ext cx="9717206" cy="706964"/>
          </a:xfrm>
        </p:spPr>
        <p:txBody>
          <a:bodyPr/>
          <a:lstStyle/>
          <a:p>
            <a:r>
              <a:rPr lang="it-IT" dirty="0" smtClean="0"/>
              <a:t>2. La Nazione: una comunità immaginata?</a:t>
            </a:r>
            <a:endParaRPr lang="it-IT" dirty="0"/>
          </a:p>
        </p:txBody>
      </p:sp>
      <p:sp>
        <p:nvSpPr>
          <p:cNvPr id="3" name="Segnaposto contenuto 2"/>
          <p:cNvSpPr>
            <a:spLocks noGrp="1"/>
          </p:cNvSpPr>
          <p:nvPr>
            <p:ph idx="1"/>
          </p:nvPr>
        </p:nvSpPr>
        <p:spPr>
          <a:xfrm>
            <a:off x="504966" y="2390713"/>
            <a:ext cx="11150221" cy="4160520"/>
          </a:xfrm>
        </p:spPr>
        <p:txBody>
          <a:bodyPr>
            <a:noAutofit/>
          </a:bodyPr>
          <a:lstStyle/>
          <a:p>
            <a:pPr lvl="0">
              <a:buFont typeface="Arial" panose="020B0604020202020204" pitchFamily="34" charset="0"/>
              <a:buChar char="•"/>
              <a:defRPr sz="1800"/>
            </a:pPr>
            <a:r>
              <a:rPr lang="it-IT" sz="2200" dirty="0" smtClean="0"/>
              <a:t>Una tra le definizioni di nazione oggi piu’ in voga e’ quella di Anderson </a:t>
            </a:r>
            <a:r>
              <a:rPr lang="it-IT" sz="2200" dirty="0"/>
              <a:t>(1991</a:t>
            </a:r>
            <a:r>
              <a:rPr lang="it-IT" sz="2200" dirty="0" smtClean="0"/>
              <a:t>), che </a:t>
            </a:r>
            <a:r>
              <a:rPr lang="it-IT" sz="2200" dirty="0"/>
              <a:t>definisce la nazione come una ‘comunità immaginata</a:t>
            </a:r>
            <a:r>
              <a:rPr lang="it-IT" sz="2200" dirty="0" smtClean="0"/>
              <a:t>’. </a:t>
            </a:r>
            <a:endParaRPr lang="it-IT" sz="2200" dirty="0"/>
          </a:p>
          <a:p>
            <a:pPr lvl="0">
              <a:buFont typeface="Arial" panose="020B0604020202020204" pitchFamily="34" charset="0"/>
              <a:buChar char="•"/>
              <a:defRPr sz="1800"/>
            </a:pPr>
            <a:r>
              <a:rPr lang="it-IT" sz="2200" dirty="0" smtClean="0"/>
              <a:t>Questa definizione sposta l’attenzione dai dati oggettivi che dovrebbero costituire una nazione (es. lingua, religione, storia, ecc.) a quelli soggettivi, la percezione di un gruppo che si immagina, si percepisce come una sola nazione. </a:t>
            </a:r>
          </a:p>
          <a:p>
            <a:pPr lvl="0">
              <a:buFont typeface="Arial" panose="020B0604020202020204" pitchFamily="34" charset="0"/>
              <a:buChar char="•"/>
              <a:defRPr sz="1800"/>
            </a:pPr>
            <a:r>
              <a:rPr lang="it-IT" sz="2200" dirty="0" smtClean="0"/>
              <a:t>La </a:t>
            </a:r>
            <a:r>
              <a:rPr lang="it-IT" sz="2200" dirty="0"/>
              <a:t>nazione non è </a:t>
            </a:r>
            <a:r>
              <a:rPr lang="it-IT" sz="2200" dirty="0" smtClean="0"/>
              <a:t>quindi un </a:t>
            </a:r>
            <a:r>
              <a:rPr lang="it-IT" sz="2200" dirty="0"/>
              <a:t>dato di natura, ma un prodotto di processi culturali e </a:t>
            </a:r>
            <a:r>
              <a:rPr lang="it-IT" sz="2200" dirty="0" smtClean="0"/>
              <a:t>concettuali</a:t>
            </a:r>
            <a:endParaRPr lang="it-IT" sz="2200" dirty="0"/>
          </a:p>
          <a:p>
            <a:pPr lvl="0">
              <a:buFont typeface="Arial" panose="020B0604020202020204" pitchFamily="34" charset="0"/>
              <a:buChar char="•"/>
              <a:defRPr sz="1800"/>
            </a:pPr>
            <a:r>
              <a:rPr lang="it-IT" sz="2200" dirty="0" smtClean="0"/>
              <a:t>La nazione non e’ data una volta per tutte, ma e’ continuamente prodotta dall’immaginario collettivo.</a:t>
            </a:r>
            <a:endParaRPr lang="it-IT" sz="2200" dirty="0"/>
          </a:p>
        </p:txBody>
      </p:sp>
    </p:spTree>
    <p:extLst>
      <p:ext uri="{BB962C8B-B14F-4D97-AF65-F5344CB8AC3E}">
        <p14:creationId xmlns:p14="http://schemas.microsoft.com/office/powerpoint/2010/main" val="3376158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859809" y="973668"/>
            <a:ext cx="9056557" cy="706964"/>
          </a:xfrm>
        </p:spPr>
        <p:txBody>
          <a:bodyPr/>
          <a:lstStyle/>
          <a:p>
            <a:r>
              <a:rPr lang="it-IT" dirty="0" smtClean="0"/>
              <a:t>3. L’idea di Nazione e il nazionalismo</a:t>
            </a:r>
            <a:r>
              <a:rPr lang="it-IT" sz="1600" dirty="0"/>
              <a:t> </a:t>
            </a:r>
            <a:r>
              <a:rPr lang="it-IT" sz="1600" dirty="0" smtClean="0"/>
              <a:t>(1)</a:t>
            </a:r>
            <a:endParaRPr lang="it-IT" sz="1600" dirty="0"/>
          </a:p>
        </p:txBody>
      </p:sp>
      <p:sp>
        <p:nvSpPr>
          <p:cNvPr id="3" name="Segnaposto contenuto 2"/>
          <p:cNvSpPr>
            <a:spLocks noGrp="1"/>
          </p:cNvSpPr>
          <p:nvPr>
            <p:ph idx="1"/>
          </p:nvPr>
        </p:nvSpPr>
        <p:spPr>
          <a:xfrm>
            <a:off x="504966" y="2331721"/>
            <a:ext cx="11150221" cy="4160520"/>
          </a:xfrm>
        </p:spPr>
        <p:txBody>
          <a:bodyPr>
            <a:noAutofit/>
          </a:bodyPr>
          <a:lstStyle/>
          <a:p>
            <a:pPr lvl="0">
              <a:buFont typeface="Arial" panose="020B0604020202020204" pitchFamily="34" charset="0"/>
              <a:buChar char="•"/>
              <a:defRPr sz="1800"/>
            </a:pPr>
            <a:r>
              <a:rPr lang="it-IT" sz="2200" dirty="0" smtClean="0"/>
              <a:t>Storicamente, la diffusione del termine nazione si ha durante il Romanticismo </a:t>
            </a:r>
            <a:r>
              <a:rPr lang="it-IT" sz="2200" dirty="0"/>
              <a:t>(Chabod, 1992</a:t>
            </a:r>
            <a:r>
              <a:rPr lang="it-IT" sz="2200" dirty="0" smtClean="0"/>
              <a:t>).</a:t>
            </a:r>
            <a:endParaRPr lang="it-IT" sz="2200" dirty="0"/>
          </a:p>
          <a:p>
            <a:pPr lvl="0">
              <a:buFont typeface="Arial" panose="020B0604020202020204" pitchFamily="34" charset="0"/>
              <a:buChar char="•"/>
              <a:defRPr sz="1800"/>
            </a:pPr>
            <a:r>
              <a:rPr lang="it-IT" sz="2200" dirty="0" smtClean="0"/>
              <a:t>Nel </a:t>
            </a:r>
            <a:r>
              <a:rPr lang="it-IT" sz="2200" dirty="0"/>
              <a:t>Romanticismo l’attenzione si sposta all’enunciazione del principio di nazionalità: come principio supremo della vita dei popoli</a:t>
            </a:r>
          </a:p>
          <a:p>
            <a:pPr lvl="0">
              <a:buFont typeface="Arial" panose="020B0604020202020204" pitchFamily="34" charset="0"/>
              <a:buChar char="•"/>
              <a:defRPr sz="1800"/>
            </a:pPr>
            <a:r>
              <a:rPr lang="it-IT" sz="2200" dirty="0" smtClean="0"/>
              <a:t>Questa concezione ‘romantica’ ritorna anche nella descrizione dell’Italia da parte di uno storico importante come </a:t>
            </a:r>
            <a:r>
              <a:rPr lang="it-IT" sz="2200" dirty="0"/>
              <a:t>(Chabod, 1992: 23</a:t>
            </a:r>
            <a:r>
              <a:rPr lang="it-IT" sz="2200" dirty="0" smtClean="0"/>
              <a:t>):</a:t>
            </a:r>
            <a:r>
              <a:rPr lang="it-IT" sz="2200" i="1" dirty="0" smtClean="0"/>
              <a:t> “L’Italia </a:t>
            </a:r>
            <a:r>
              <a:rPr lang="it-IT" sz="2200" i="1" dirty="0"/>
              <a:t>deve essere una e indipendente deve costituire uno ‘stato’ in quanto l’Italia è una ‘nazione’ è una individualità storica che ha le proprie caratteristiche non soltanto etniche e linguistiche ma di tradizione e di pensiero in quanto l’Italia ha un’anima sua ben diversa dall’anima francese, tedesco, spagnola ecc</a:t>
            </a:r>
            <a:r>
              <a:rPr lang="it-IT" sz="2200" i="1" dirty="0" smtClean="0"/>
              <a:t>"</a:t>
            </a:r>
            <a:endParaRPr lang="it-IT" sz="2200" i="1" dirty="0"/>
          </a:p>
          <a:p>
            <a:pPr lvl="0">
              <a:buFont typeface="Arial" panose="020B0604020202020204" pitchFamily="34" charset="0"/>
              <a:buChar char="•"/>
              <a:defRPr sz="1800"/>
            </a:pPr>
            <a:endParaRPr lang="it-IT" sz="2400" i="1" dirty="0"/>
          </a:p>
        </p:txBody>
      </p:sp>
    </p:spTree>
    <p:extLst>
      <p:ext uri="{BB962C8B-B14F-4D97-AF65-F5344CB8AC3E}">
        <p14:creationId xmlns:p14="http://schemas.microsoft.com/office/powerpoint/2010/main" val="20956443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2.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3.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4.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5.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6.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7.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8.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ppt/theme/themeOverride9.xml><?xml version="1.0" encoding="utf-8"?>
<a:themeOverride xmlns:a="http://schemas.openxmlformats.org/drawingml/2006/main">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docProps/app.xml><?xml version="1.0" encoding="utf-8"?>
<Properties xmlns="http://schemas.openxmlformats.org/officeDocument/2006/extended-properties" xmlns:vt="http://schemas.openxmlformats.org/officeDocument/2006/docPropsVTypes">
  <Template/>
  <TotalTime>455</TotalTime>
  <Words>8510</Words>
  <Application>Microsoft Office PowerPoint</Application>
  <PresentationFormat>Custom</PresentationFormat>
  <Paragraphs>508</Paragraphs>
  <Slides>52</Slides>
  <Notes>18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Sala riunioni ione</vt:lpstr>
      <vt:lpstr>"Abbiam fatto l’Italia…" a cura di dott.sse Valeria Pecorelli e Sonia Pozzi</vt:lpstr>
      <vt:lpstr>I Parte:  Nazione e  Nazionalismo</vt:lpstr>
      <vt:lpstr>Indice</vt:lpstr>
      <vt:lpstr>Una breve premessa metodologica…</vt:lpstr>
      <vt:lpstr>1. Stato, Nazione e Patria (1) </vt:lpstr>
      <vt:lpstr>1. Stato, Nazione e Patria (3)</vt:lpstr>
      <vt:lpstr>1. Stato, Patria e Nazione (2)</vt:lpstr>
      <vt:lpstr>2. La Nazione: una comunità immaginata?</vt:lpstr>
      <vt:lpstr>3. L’idea di Nazione e il nazionalismo (1)</vt:lpstr>
      <vt:lpstr>3. L’idea di Nazione e il nazionalismo (2)</vt:lpstr>
      <vt:lpstr>3. L’idea di Nazione e il nazionalismo (3)</vt:lpstr>
      <vt:lpstr>4. L’Italia Risorgimentale: breve excursus (1)</vt:lpstr>
      <vt:lpstr>4. L’Italia Risorgimentale: breve excursus (2)</vt:lpstr>
      <vt:lpstr>1815: penisola italica</vt:lpstr>
      <vt:lpstr>5. Come fare gli italiani? (1)</vt:lpstr>
      <vt:lpstr>5. Come fare gli italiani? (2)   Il gioco dell’oca come strumento per fare gli italiani </vt:lpstr>
      <vt:lpstr>6. Alcuni cenni letterari</vt:lpstr>
      <vt:lpstr>PowerPoint Presentation</vt:lpstr>
      <vt:lpstr>PowerPoint Presentation</vt:lpstr>
      <vt:lpstr>7. Nazionalismo banale?</vt:lpstr>
      <vt:lpstr>8. Simboli: il tricolore (1)</vt:lpstr>
      <vt:lpstr>8. Simboli: il tricolore (2) Il tricolore nel marketing per le celebrazioni dei 150 anni d’Italia</vt:lpstr>
      <vt:lpstr>9. Lo Stato-Nazione oggi (1)</vt:lpstr>
      <vt:lpstr>II parte: Immigrazione e  seconde generazioni</vt:lpstr>
      <vt:lpstr>Indice</vt:lpstr>
      <vt:lpstr>1. Chi sono gli immigrati? Definizioni e tipi (1)</vt:lpstr>
      <vt:lpstr>1. Chi sono gli immigrati? Definizioni e tipi (2)</vt:lpstr>
      <vt:lpstr>2. Il processo migratorio verso l’Italia (e l’Europa): le fasi</vt:lpstr>
      <vt:lpstr>2. Il processo migratorio verso l’Italia (e l’Europa): provenienze</vt:lpstr>
      <vt:lpstr>3. Percorsi/modelli di integrazione europei classici  </vt:lpstr>
      <vt:lpstr>4. Il «modello di integrazione» italiano </vt:lpstr>
      <vt:lpstr>5. Prospettiva del transnazionalismo</vt:lpstr>
      <vt:lpstr>  5. Nuove visioni dell’integrazione  </vt:lpstr>
      <vt:lpstr> 6. Politiche di immigrazione in Italia  </vt:lpstr>
      <vt:lpstr> 7. Le «seconde generazioni»: una categoria dalle molteplici definizioni in divenire </vt:lpstr>
      <vt:lpstr>  8. Percorsi di inserimento nella società e creazione dell’identità delle seconde             generazioni (1)  </vt:lpstr>
      <vt:lpstr>  8. Percorsi di inserimento nella società e creazione dell’identità delle seconde             generazioni (2)  </vt:lpstr>
      <vt:lpstr> 9. Cittadinanza formale e cittadinanza informale (1) </vt:lpstr>
      <vt:lpstr> 9. Cittadinanza formale e cittadinanza informale (2) </vt:lpstr>
      <vt:lpstr>Riferimenti bibliografici: I parte</vt:lpstr>
      <vt:lpstr>Riferimenti bibliografici: II parte </vt:lpstr>
      <vt:lpstr>"Abbiam fatto l’Italia…"  Materiale esemplificativo testuale,  audio e video  a cura di dott.sse Valeria Pecorelli e Sonia Pozzi</vt:lpstr>
      <vt:lpstr>Italia, italiano, italianità, appartenenze: il punto di vista delle delle seconde generazioni nei testi scritti</vt:lpstr>
      <vt:lpstr>PowerPoint Presentation</vt:lpstr>
      <vt:lpstr>PowerPoint Presentation</vt:lpstr>
      <vt:lpstr>Italia, italiano, italianità, appartenenze: il punto di vista delle delle seconde generazioni  nei documentari </vt:lpstr>
      <vt:lpstr>PowerPoint Presentation</vt:lpstr>
      <vt:lpstr>Italia, italiano, italianità, appartenenze: il punto di vista delle delle seconde generazioni  nei video musicali: i rappers </vt:lpstr>
      <vt:lpstr>PowerPoint Presentation</vt:lpstr>
      <vt:lpstr>Italia, italiano, italianità, appartenenze: il punto di vista degli italiani nei testi scritti </vt:lpstr>
      <vt:lpstr>PowerPoint Presentation</vt:lpstr>
      <vt:lpstr>Italia, italiano, italianità, appartenenze: il punto di vista degli italiani nelle canzoni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Immigrazione  e  seconde generazioni</dc:title>
  <dc:creator>sonia.pozzi1</dc:creator>
  <cp:lastModifiedBy>Marco</cp:lastModifiedBy>
  <cp:revision>63</cp:revision>
  <dcterms:created xsi:type="dcterms:W3CDTF">2015-12-20T14:19:31Z</dcterms:created>
  <dcterms:modified xsi:type="dcterms:W3CDTF">2016-05-22T09:22:30Z</dcterms:modified>
</cp:coreProperties>
</file>